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handoutMasterIdLst>
    <p:handoutMasterId r:id="rId31"/>
  </p:handoutMasterIdLst>
  <p:sldIdLst>
    <p:sldId id="256" r:id="rId2"/>
    <p:sldId id="260" r:id="rId3"/>
    <p:sldId id="262" r:id="rId4"/>
    <p:sldId id="267" r:id="rId5"/>
    <p:sldId id="300" r:id="rId6"/>
    <p:sldId id="301" r:id="rId7"/>
    <p:sldId id="294" r:id="rId8"/>
    <p:sldId id="271" r:id="rId9"/>
    <p:sldId id="264" r:id="rId10"/>
    <p:sldId id="272" r:id="rId11"/>
    <p:sldId id="274" r:id="rId12"/>
    <p:sldId id="277" r:id="rId13"/>
    <p:sldId id="281" r:id="rId14"/>
    <p:sldId id="279" r:id="rId15"/>
    <p:sldId id="283" r:id="rId16"/>
    <p:sldId id="278" r:id="rId17"/>
    <p:sldId id="286" r:id="rId18"/>
    <p:sldId id="265" r:id="rId19"/>
    <p:sldId id="290" r:id="rId20"/>
    <p:sldId id="291" r:id="rId21"/>
    <p:sldId id="292" r:id="rId22"/>
    <p:sldId id="297" r:id="rId23"/>
    <p:sldId id="298" r:id="rId24"/>
    <p:sldId id="299" r:id="rId25"/>
    <p:sldId id="268" r:id="rId26"/>
    <p:sldId id="269" r:id="rId27"/>
    <p:sldId id="288" r:id="rId28"/>
    <p:sldId id="29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46" autoAdjust="0"/>
    <p:restoredTop sz="93103" autoAdjust="0"/>
  </p:normalViewPr>
  <p:slideViewPr>
    <p:cSldViewPr>
      <p:cViewPr>
        <p:scale>
          <a:sx n="100" d="100"/>
          <a:sy n="100" d="100"/>
        </p:scale>
        <p:origin x="888" y="-82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86723EA-FB95-4AC8-A4BD-58E4669E0B1F}" type="datetimeFigureOut">
              <a:rPr lang="en-US" smtClean="0"/>
              <a:t>12/12/2023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dirty="0"/>
              <a:t>Department of Computer Science </a:t>
            </a:r>
          </a:p>
        </p:txBody>
      </p:sp>
      <p:sp>
        <p:nvSpPr>
          <p:cNvPr id="6" name="Slide Number Placeholder 5"/>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8353E84-709F-48AD-B377-36E23602935D}" type="slidenum">
              <a:rPr lang="en-US" smtClean="0"/>
              <a:t>‹#›</a:t>
            </a:fld>
            <a:endParaRPr lang="en-US" dirty="0"/>
          </a:p>
        </p:txBody>
      </p:sp>
    </p:spTree>
    <p:extLst>
      <p:ext uri="{BB962C8B-B14F-4D97-AF65-F5344CB8AC3E}">
        <p14:creationId xmlns:p14="http://schemas.microsoft.com/office/powerpoint/2010/main" val="2977289045"/>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B646754-D48D-4561-B55F-9FFCE584DA41}" type="datetimeFigureOut">
              <a:rPr lang="en-US" smtClean="0"/>
              <a:t>12/12/2023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809CBC-FADD-4676-B5C3-313D902CEF1C}" type="slidenum">
              <a:rPr lang="en-US" smtClean="0"/>
              <a:t>‹#›</a:t>
            </a:fld>
            <a:endParaRPr lang="en-US" dirty="0"/>
          </a:p>
        </p:txBody>
      </p:sp>
    </p:spTree>
    <p:extLst>
      <p:ext uri="{BB962C8B-B14F-4D97-AF65-F5344CB8AC3E}">
        <p14:creationId xmlns:p14="http://schemas.microsoft.com/office/powerpoint/2010/main" val="1342149259"/>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809CBC-FADD-4676-B5C3-313D902CEF1C}" type="slidenum">
              <a:rPr lang="en-US" smtClean="0"/>
              <a:t>1</a:t>
            </a:fld>
            <a:endParaRPr lang="en-US" dirty="0"/>
          </a:p>
        </p:txBody>
      </p:sp>
      <p:sp>
        <p:nvSpPr>
          <p:cNvPr id="5" name="Header Placeholder 4"/>
          <p:cNvSpPr>
            <a:spLocks noGrp="1"/>
          </p:cNvSpPr>
          <p:nvPr>
            <p:ph type="hdr" sz="quarter" idx="11"/>
          </p:nvPr>
        </p:nvSpPr>
        <p:spPr/>
        <p:txBody>
          <a:bodyPr/>
          <a:lstStyle/>
          <a:p>
            <a:endParaRPr lang="en-US" dirty="0"/>
          </a:p>
        </p:txBody>
      </p:sp>
    </p:spTree>
    <p:extLst>
      <p:ext uri="{BB962C8B-B14F-4D97-AF65-F5344CB8AC3E}">
        <p14:creationId xmlns:p14="http://schemas.microsoft.com/office/powerpoint/2010/main" val="3789282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086CAF49-65C5-4079-8211-C2C336248627}" type="datetime1">
              <a:rPr lang="en-US" smtClean="0"/>
              <a:t>12/12/2023</a:t>
            </a:fld>
            <a:endParaRPr lang="en-US" dirty="0"/>
          </a:p>
        </p:txBody>
      </p:sp>
      <p:sp>
        <p:nvSpPr>
          <p:cNvPr id="5" name="Footer Placeholder 4"/>
          <p:cNvSpPr>
            <a:spLocks noGrp="1"/>
          </p:cNvSpPr>
          <p:nvPr>
            <p:ph type="ftr" sz="quarter" idx="11"/>
          </p:nvPr>
        </p:nvSpPr>
        <p:spPr>
          <a:xfrm>
            <a:off x="2590800" y="6324600"/>
            <a:ext cx="4038600" cy="365125"/>
          </a:xfrm>
        </p:spPr>
        <p:txBody>
          <a:bodyPr/>
          <a:lstStyle/>
          <a:p>
            <a:r>
              <a:rPr lang="en-US" dirty="0"/>
              <a:t>Department of Computer Science </a:t>
            </a:r>
          </a:p>
        </p:txBody>
      </p:sp>
      <p:sp>
        <p:nvSpPr>
          <p:cNvPr id="6" name="Slide Number Placeholder 5"/>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3877355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134502B-A5B8-4C9C-9496-E4BC2519CBE5}" type="datetime1">
              <a:rPr lang="en-US" smtClean="0"/>
              <a:t>12/12/2023</a:t>
            </a:fld>
            <a:endParaRPr lang="en-US" dirty="0"/>
          </a:p>
        </p:txBody>
      </p:sp>
      <p:sp>
        <p:nvSpPr>
          <p:cNvPr id="5" name="Footer Placeholder 4"/>
          <p:cNvSpPr>
            <a:spLocks noGrp="1"/>
          </p:cNvSpPr>
          <p:nvPr>
            <p:ph type="ftr" sz="quarter" idx="11"/>
          </p:nvPr>
        </p:nvSpPr>
        <p:spPr/>
        <p:txBody>
          <a:bodyPr/>
          <a:lstStyle/>
          <a:p>
            <a:r>
              <a:rPr lang="en-US" dirty="0"/>
              <a:t>Department of Computer Science </a:t>
            </a:r>
          </a:p>
        </p:txBody>
      </p:sp>
      <p:sp>
        <p:nvSpPr>
          <p:cNvPr id="6" name="Slide Number Placeholder 5"/>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271002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8E1B723-7CA0-47A5-B864-E1D2576AFFEC}" type="datetime1">
              <a:rPr lang="en-US" smtClean="0"/>
              <a:t>12/12/2023</a:t>
            </a:fld>
            <a:endParaRPr lang="en-US" dirty="0"/>
          </a:p>
        </p:txBody>
      </p:sp>
      <p:sp>
        <p:nvSpPr>
          <p:cNvPr id="5" name="Footer Placeholder 4"/>
          <p:cNvSpPr>
            <a:spLocks noGrp="1"/>
          </p:cNvSpPr>
          <p:nvPr>
            <p:ph type="ftr" sz="quarter" idx="11"/>
          </p:nvPr>
        </p:nvSpPr>
        <p:spPr/>
        <p:txBody>
          <a:bodyPr/>
          <a:lstStyle/>
          <a:p>
            <a:r>
              <a:rPr lang="en-US" dirty="0"/>
              <a:t>Department of Computer Science </a:t>
            </a:r>
          </a:p>
        </p:txBody>
      </p:sp>
      <p:sp>
        <p:nvSpPr>
          <p:cNvPr id="6" name="Slide Number Placeholder 5"/>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655847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E7823A9-133F-442E-9BE6-B55F55A35407}" type="datetime1">
              <a:rPr lang="en-US" smtClean="0"/>
              <a:t>12/12/2023</a:t>
            </a:fld>
            <a:endParaRPr lang="en-US" dirty="0"/>
          </a:p>
        </p:txBody>
      </p:sp>
      <p:sp>
        <p:nvSpPr>
          <p:cNvPr id="5" name="Footer Placeholder 4"/>
          <p:cNvSpPr>
            <a:spLocks noGrp="1"/>
          </p:cNvSpPr>
          <p:nvPr>
            <p:ph type="ftr" sz="quarter" idx="11"/>
          </p:nvPr>
        </p:nvSpPr>
        <p:spPr>
          <a:xfrm>
            <a:off x="2590800" y="6324600"/>
            <a:ext cx="4038600" cy="365125"/>
          </a:xfrm>
        </p:spPr>
        <p:txBody>
          <a:bodyPr/>
          <a:lstStyle/>
          <a:p>
            <a:r>
              <a:rPr lang="en-US" dirty="0"/>
              <a:t>Department of Computer Science </a:t>
            </a:r>
          </a:p>
        </p:txBody>
      </p:sp>
      <p:sp>
        <p:nvSpPr>
          <p:cNvPr id="6" name="Slide Number Placeholder 5"/>
          <p:cNvSpPr>
            <a:spLocks noGrp="1"/>
          </p:cNvSpPr>
          <p:nvPr>
            <p:ph type="sldNum" sz="quarter" idx="12"/>
          </p:nvPr>
        </p:nvSpPr>
        <p:spPr/>
        <p:txBody>
          <a:bodyPr/>
          <a:lstStyle/>
          <a:p>
            <a:fld id="{4EE46D15-3898-4B85-9369-B7C77A63AF05}" type="slidenum">
              <a:rPr lang="en-US" smtClean="0"/>
              <a:t>‹#›</a:t>
            </a:fld>
            <a:endParaRPr lang="en-US" dirty="0"/>
          </a:p>
        </p:txBody>
      </p:sp>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0" y="152400"/>
            <a:ext cx="838200" cy="799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6312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0F09A8F3-C458-4A7F-8381-F162D0A5FB24}" type="datetime1">
              <a:rPr lang="en-US" smtClean="0"/>
              <a:t>12/12/2023</a:t>
            </a:fld>
            <a:endParaRPr lang="en-US" dirty="0"/>
          </a:p>
        </p:txBody>
      </p:sp>
      <p:sp>
        <p:nvSpPr>
          <p:cNvPr id="5" name="Footer Placeholder 4"/>
          <p:cNvSpPr>
            <a:spLocks noGrp="1"/>
          </p:cNvSpPr>
          <p:nvPr>
            <p:ph type="ftr" sz="quarter" idx="11"/>
          </p:nvPr>
        </p:nvSpPr>
        <p:spPr/>
        <p:txBody>
          <a:bodyPr/>
          <a:lstStyle/>
          <a:p>
            <a:r>
              <a:rPr lang="en-US" dirty="0"/>
              <a:t>Department of Computer Science </a:t>
            </a:r>
          </a:p>
        </p:txBody>
      </p:sp>
      <p:sp>
        <p:nvSpPr>
          <p:cNvPr id="6" name="Slide Number Placeholder 5"/>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3746050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4B6A959C-253A-4732-A364-3F7972572838}" type="datetime1">
              <a:rPr lang="en-US" smtClean="0"/>
              <a:t>12/12/2023</a:t>
            </a:fld>
            <a:endParaRPr lang="en-US" dirty="0"/>
          </a:p>
        </p:txBody>
      </p:sp>
      <p:sp>
        <p:nvSpPr>
          <p:cNvPr id="6" name="Footer Placeholder 5"/>
          <p:cNvSpPr>
            <a:spLocks noGrp="1"/>
          </p:cNvSpPr>
          <p:nvPr>
            <p:ph type="ftr" sz="quarter" idx="11"/>
          </p:nvPr>
        </p:nvSpPr>
        <p:spPr/>
        <p:txBody>
          <a:bodyPr/>
          <a:lstStyle/>
          <a:p>
            <a:r>
              <a:rPr lang="en-US" dirty="0"/>
              <a:t>Department of Computer Science </a:t>
            </a:r>
          </a:p>
        </p:txBody>
      </p:sp>
      <p:sp>
        <p:nvSpPr>
          <p:cNvPr id="7" name="Slide Number Placeholder 6"/>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351411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205CDA54-F9C2-4AE0-A35F-BBB320900C40}" type="datetime1">
              <a:rPr lang="en-US" smtClean="0"/>
              <a:t>12/12/2023</a:t>
            </a:fld>
            <a:endParaRPr lang="en-US" dirty="0"/>
          </a:p>
        </p:txBody>
      </p:sp>
      <p:sp>
        <p:nvSpPr>
          <p:cNvPr id="8" name="Footer Placeholder 7"/>
          <p:cNvSpPr>
            <a:spLocks noGrp="1"/>
          </p:cNvSpPr>
          <p:nvPr>
            <p:ph type="ftr" sz="quarter" idx="11"/>
          </p:nvPr>
        </p:nvSpPr>
        <p:spPr/>
        <p:txBody>
          <a:bodyPr/>
          <a:lstStyle/>
          <a:p>
            <a:r>
              <a:rPr lang="en-US" dirty="0"/>
              <a:t>Department of Computer Science </a:t>
            </a:r>
          </a:p>
        </p:txBody>
      </p:sp>
      <p:sp>
        <p:nvSpPr>
          <p:cNvPr id="9" name="Slide Number Placeholder 8"/>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469184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5770F2D0-8E3D-4806-88B7-A35EEEE634CB}" type="datetime1">
              <a:rPr lang="en-US" smtClean="0"/>
              <a:t>12/12/2023</a:t>
            </a:fld>
            <a:endParaRPr lang="en-US" dirty="0"/>
          </a:p>
        </p:txBody>
      </p:sp>
      <p:sp>
        <p:nvSpPr>
          <p:cNvPr id="4" name="Footer Placeholder 3"/>
          <p:cNvSpPr>
            <a:spLocks noGrp="1"/>
          </p:cNvSpPr>
          <p:nvPr>
            <p:ph type="ftr" sz="quarter" idx="11"/>
          </p:nvPr>
        </p:nvSpPr>
        <p:spPr/>
        <p:txBody>
          <a:bodyPr/>
          <a:lstStyle/>
          <a:p>
            <a:r>
              <a:rPr lang="en-US" dirty="0"/>
              <a:t>Department of Computer Science </a:t>
            </a:r>
          </a:p>
        </p:txBody>
      </p:sp>
      <p:sp>
        <p:nvSpPr>
          <p:cNvPr id="5" name="Slide Number Placeholder 4"/>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1289216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BA391245-9AD2-410B-81D5-23E049DAEA56}" type="datetime1">
              <a:rPr lang="en-US" smtClean="0"/>
              <a:t>12/12/2023</a:t>
            </a:fld>
            <a:endParaRPr lang="en-US" dirty="0"/>
          </a:p>
        </p:txBody>
      </p:sp>
      <p:sp>
        <p:nvSpPr>
          <p:cNvPr id="3" name="Footer Placeholder 2"/>
          <p:cNvSpPr>
            <a:spLocks noGrp="1"/>
          </p:cNvSpPr>
          <p:nvPr>
            <p:ph type="ftr" sz="quarter" idx="11"/>
          </p:nvPr>
        </p:nvSpPr>
        <p:spPr/>
        <p:txBody>
          <a:bodyPr/>
          <a:lstStyle/>
          <a:p>
            <a:r>
              <a:rPr lang="en-US" dirty="0"/>
              <a:t>Department of Computer Science </a:t>
            </a:r>
          </a:p>
        </p:txBody>
      </p:sp>
      <p:sp>
        <p:nvSpPr>
          <p:cNvPr id="4" name="Slide Number Placeholder 3"/>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114277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B5A9C23-7BD8-4329-A009-2B1B7DF4CDCA}" type="datetime1">
              <a:rPr lang="en-US" smtClean="0"/>
              <a:t>12/12/2023</a:t>
            </a:fld>
            <a:endParaRPr lang="en-US" dirty="0"/>
          </a:p>
        </p:txBody>
      </p:sp>
      <p:sp>
        <p:nvSpPr>
          <p:cNvPr id="6" name="Footer Placeholder 5"/>
          <p:cNvSpPr>
            <a:spLocks noGrp="1"/>
          </p:cNvSpPr>
          <p:nvPr>
            <p:ph type="ftr" sz="quarter" idx="11"/>
          </p:nvPr>
        </p:nvSpPr>
        <p:spPr/>
        <p:txBody>
          <a:bodyPr/>
          <a:lstStyle/>
          <a:p>
            <a:r>
              <a:rPr lang="en-US" dirty="0"/>
              <a:t>Department of Computer Science </a:t>
            </a:r>
          </a:p>
        </p:txBody>
      </p:sp>
      <p:sp>
        <p:nvSpPr>
          <p:cNvPr id="7" name="Slide Number Placeholder 6"/>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777221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73F3668-C2E4-47B0-9F4D-70A47AFDBCBE}" type="datetime1">
              <a:rPr lang="en-US" smtClean="0"/>
              <a:t>12/12/2023</a:t>
            </a:fld>
            <a:endParaRPr lang="en-US" dirty="0"/>
          </a:p>
        </p:txBody>
      </p:sp>
      <p:sp>
        <p:nvSpPr>
          <p:cNvPr id="6" name="Footer Placeholder 5"/>
          <p:cNvSpPr>
            <a:spLocks noGrp="1"/>
          </p:cNvSpPr>
          <p:nvPr>
            <p:ph type="ftr" sz="quarter" idx="11"/>
          </p:nvPr>
        </p:nvSpPr>
        <p:spPr/>
        <p:txBody>
          <a:bodyPr/>
          <a:lstStyle/>
          <a:p>
            <a:r>
              <a:rPr lang="en-US" dirty="0"/>
              <a:t>Department of Computer Science </a:t>
            </a:r>
          </a:p>
        </p:txBody>
      </p:sp>
      <p:sp>
        <p:nvSpPr>
          <p:cNvPr id="7" name="Slide Number Placeholder 6"/>
          <p:cNvSpPr>
            <a:spLocks noGrp="1"/>
          </p:cNvSpPr>
          <p:nvPr>
            <p:ph type="sldNum" sz="quarter" idx="12"/>
          </p:nvPr>
        </p:nvSpPr>
        <p:spPr/>
        <p:txBody>
          <a:bodyPr/>
          <a:lstStyle/>
          <a:p>
            <a:fld id="{4EE46D15-3898-4B85-9369-B7C77A63AF05}" type="slidenum">
              <a:rPr lang="en-US" smtClean="0"/>
              <a:t>‹#›</a:t>
            </a:fld>
            <a:endParaRPr lang="en-US" dirty="0"/>
          </a:p>
        </p:txBody>
      </p:sp>
    </p:spTree>
    <p:extLst>
      <p:ext uri="{BB962C8B-B14F-4D97-AF65-F5344CB8AC3E}">
        <p14:creationId xmlns:p14="http://schemas.microsoft.com/office/powerpoint/2010/main" val="2798487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438400" y="6400800"/>
            <a:ext cx="4038600" cy="365125"/>
          </a:xfrm>
          <a:prstGeom prst="rect">
            <a:avLst/>
          </a:prstGeom>
        </p:spPr>
        <p:txBody>
          <a:bodyPr vert="horz" lIns="91440" tIns="45720" rIns="91440" bIns="45720" rtlCol="0" anchor="ctr"/>
          <a:lstStyle>
            <a:lvl1pPr algn="ctr">
              <a:defRPr sz="2000" baseline="0">
                <a:solidFill>
                  <a:schemeClr val="tx1">
                    <a:tint val="75000"/>
                  </a:schemeClr>
                </a:solidFill>
              </a:defRPr>
            </a:lvl1pPr>
          </a:lstStyle>
          <a:p>
            <a:r>
              <a:rPr lang="en-US" dirty="0"/>
              <a:t>Department of Computer Science </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E46D15-3898-4B85-9369-B7C77A63AF05}" type="slidenum">
              <a:rPr lang="en-US" smtClean="0"/>
              <a:t>‹#›</a:t>
            </a:fld>
            <a:endParaRPr lang="en-US" dirty="0"/>
          </a:p>
        </p:txBody>
      </p:sp>
      <p:sp>
        <p:nvSpPr>
          <p:cNvPr id="7" name="Title 1"/>
          <p:cNvSpPr txBox="1">
            <a:spLocks/>
          </p:cNvSpPr>
          <p:nvPr userDrawn="1"/>
        </p:nvSpPr>
        <p:spPr>
          <a:xfrm>
            <a:off x="1524000" y="1645578"/>
            <a:ext cx="5867400" cy="1755775"/>
          </a:xfrm>
          <a:prstGeom prst="rect">
            <a:avLst/>
          </a:prstGeom>
        </p:spPr>
        <p:txBody>
          <a:bodyPr/>
          <a:lstStyle>
            <a:lvl1pPr algn="ctr" defTabSz="914400" rtl="0" eaLnBrk="1" latinLnBrk="0" hangingPunct="1">
              <a:spcBef>
                <a:spcPct val="0"/>
              </a:spcBef>
              <a:buNone/>
              <a:defRPr sz="2800" kern="1200">
                <a:solidFill>
                  <a:schemeClr val="tx1"/>
                </a:solidFill>
                <a:latin typeface="+mj-lt"/>
                <a:ea typeface="+mj-ea"/>
                <a:cs typeface="+mj-cs"/>
              </a:defRPr>
            </a:lvl1pPr>
          </a:lstStyle>
          <a:p>
            <a:pPr marL="101600">
              <a:spcBef>
                <a:spcPts val="0"/>
              </a:spcBef>
            </a:pPr>
            <a:r>
              <a:rPr lang="en-US" b="1" dirty="0">
                <a:solidFill>
                  <a:srgbClr val="366092"/>
                </a:solidFill>
              </a:rPr>
              <a:t/>
            </a:r>
            <a:br>
              <a:rPr lang="en-US" b="1" dirty="0">
                <a:solidFill>
                  <a:srgbClr val="366092"/>
                </a:solidFill>
              </a:rPr>
            </a:br>
            <a:endParaRPr lang="en-US" dirty="0"/>
          </a:p>
        </p:txBody>
      </p:sp>
    </p:spTree>
    <p:extLst>
      <p:ext uri="{BB962C8B-B14F-4D97-AF65-F5344CB8AC3E}">
        <p14:creationId xmlns:p14="http://schemas.microsoft.com/office/powerpoint/2010/main" val="32565763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gif"/><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gif"/><Relationship Id="rId5" Type="http://schemas.openxmlformats.org/officeDocument/2006/relationships/image" Target="../media/image7.gif"/><Relationship Id="rId4" Type="http://schemas.openxmlformats.org/officeDocument/2006/relationships/image" Target="../media/image6.gif"/></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Arcade_game" TargetMode="External"/><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hyperlink" Target="https://en.wikipedia.org/wiki/TOGO"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hKB-YGF14SY&amp;t=9341s" TargetMode="External"/><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hyperlink" Target="https://bvres.org/pdf_files/Tutorial_PDF/Beginning_Microsoft_Paint_3D.pdf" TargetMode="External"/><Relationship Id="rId4" Type="http://schemas.openxmlformats.org/officeDocument/2006/relationships/hyperlink" Target="https://www.youtube.com/watch?v=4V0-YpO-KZo&amp;t=1221s"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youtu.be/Uz_mTOQL9Tw?si=1F7joZ5gJv_xnlkY" TargetMode="External"/><Relationship Id="rId2" Type="http://schemas.openxmlformats.org/officeDocument/2006/relationships/hyperlink" Target="https://www.w3schools.com/js/default.asp"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hyperlink" Target="https://github.com/jinal-58-vachheta/project-game-o-menia?tab=readme-ov-file#readme"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59229" y="4495800"/>
            <a:ext cx="3810000" cy="1676400"/>
          </a:xfrm>
        </p:spPr>
        <p:txBody>
          <a:bodyPr>
            <a:normAutofit fontScale="92500" lnSpcReduction="10000"/>
          </a:bodyPr>
          <a:lstStyle/>
          <a:p>
            <a:pPr algn="l"/>
            <a:r>
              <a:rPr lang="en-US" sz="1700" dirty="0" smtClean="0">
                <a:solidFill>
                  <a:schemeClr val="tx2">
                    <a:lumMod val="50000"/>
                  </a:schemeClr>
                </a:solidFill>
                <a:latin typeface="Bahnschrift SemiLight" pitchFamily="34" charset="0"/>
              </a:rPr>
              <a:t>Presented By: </a:t>
            </a:r>
          </a:p>
          <a:p>
            <a:pPr algn="l"/>
            <a:r>
              <a:rPr lang="en-US" sz="2100" dirty="0">
                <a:solidFill>
                  <a:schemeClr val="tx2">
                    <a:lumMod val="50000"/>
                  </a:schemeClr>
                </a:solidFill>
                <a:latin typeface="Bahnschrift SemiLight" pitchFamily="34" charset="0"/>
              </a:rPr>
              <a:t> </a:t>
            </a:r>
            <a:r>
              <a:rPr lang="en-US" sz="2100" dirty="0" smtClean="0">
                <a:solidFill>
                  <a:schemeClr val="tx2">
                    <a:lumMod val="50000"/>
                  </a:schemeClr>
                </a:solidFill>
                <a:latin typeface="Bahnschrift SemiLight" pitchFamily="34" charset="0"/>
              </a:rPr>
              <a:t> Mansuri Aasima (18)</a:t>
            </a:r>
          </a:p>
          <a:p>
            <a:pPr algn="l"/>
            <a:r>
              <a:rPr lang="en-US" sz="2100" dirty="0" smtClean="0">
                <a:solidFill>
                  <a:schemeClr val="tx2">
                    <a:lumMod val="50000"/>
                  </a:schemeClr>
                </a:solidFill>
                <a:latin typeface="Bahnschrift SemiLight" pitchFamily="34" charset="0"/>
              </a:rPr>
              <a:t>  Vachheta </a:t>
            </a:r>
            <a:r>
              <a:rPr lang="en-US" sz="2100" dirty="0">
                <a:solidFill>
                  <a:schemeClr val="tx2">
                    <a:lumMod val="50000"/>
                  </a:schemeClr>
                </a:solidFill>
                <a:latin typeface="Bahnschrift SemiLight" pitchFamily="34" charset="0"/>
              </a:rPr>
              <a:t>Jinal </a:t>
            </a:r>
            <a:r>
              <a:rPr lang="en-US" sz="2100" dirty="0" smtClean="0">
                <a:solidFill>
                  <a:schemeClr val="tx2">
                    <a:lumMod val="50000"/>
                  </a:schemeClr>
                </a:solidFill>
                <a:latin typeface="Bahnschrift SemiLight" pitchFamily="34" charset="0"/>
              </a:rPr>
              <a:t>(58)</a:t>
            </a:r>
          </a:p>
          <a:p>
            <a:pPr algn="l"/>
            <a:r>
              <a:rPr lang="en-US" sz="2100" dirty="0" smtClean="0">
                <a:solidFill>
                  <a:schemeClr val="tx2">
                    <a:lumMod val="50000"/>
                  </a:schemeClr>
                </a:solidFill>
                <a:latin typeface="Bahnschrift SemiLight" pitchFamily="34" charset="0"/>
              </a:rPr>
              <a:t>  Patoliya </a:t>
            </a:r>
            <a:r>
              <a:rPr lang="en-US" sz="2100" dirty="0">
                <a:solidFill>
                  <a:schemeClr val="tx2">
                    <a:lumMod val="50000"/>
                  </a:schemeClr>
                </a:solidFill>
                <a:latin typeface="Bahnschrift SemiLight" pitchFamily="34" charset="0"/>
              </a:rPr>
              <a:t>D</a:t>
            </a:r>
            <a:r>
              <a:rPr lang="en-US" sz="2100" dirty="0" smtClean="0">
                <a:solidFill>
                  <a:schemeClr val="tx2">
                    <a:lumMod val="50000"/>
                  </a:schemeClr>
                </a:solidFill>
                <a:latin typeface="Bahnschrift SemiLight" pitchFamily="34" charset="0"/>
              </a:rPr>
              <a:t>rashti (32)</a:t>
            </a:r>
          </a:p>
          <a:p>
            <a:pPr algn="l"/>
            <a:r>
              <a:rPr lang="en-US" sz="2100" dirty="0" smtClean="0">
                <a:solidFill>
                  <a:schemeClr val="tx2">
                    <a:lumMod val="50000"/>
                  </a:schemeClr>
                </a:solidFill>
                <a:latin typeface="Bahnschrift SemiLight" pitchFamily="34" charset="0"/>
              </a:rPr>
              <a:t>  Gohel Shreya (09)</a:t>
            </a:r>
          </a:p>
          <a:p>
            <a:pPr algn="l"/>
            <a:endParaRPr lang="en-US" sz="2700" dirty="0" smtClean="0">
              <a:solidFill>
                <a:schemeClr val="tx2">
                  <a:lumMod val="50000"/>
                </a:schemeClr>
              </a:solidFill>
            </a:endParaRPr>
          </a:p>
          <a:p>
            <a:pPr algn="l"/>
            <a:endParaRPr lang="en-US" sz="2700" dirty="0"/>
          </a:p>
          <a:p>
            <a:pPr algn="l"/>
            <a:endParaRPr lang="en-US" sz="2700" dirty="0"/>
          </a:p>
        </p:txBody>
      </p:sp>
      <p:sp>
        <p:nvSpPr>
          <p:cNvPr id="5" name="Footer Placeholder 4"/>
          <p:cNvSpPr>
            <a:spLocks noGrp="1"/>
          </p:cNvSpPr>
          <p:nvPr>
            <p:ph type="ftr" sz="quarter" idx="11"/>
          </p:nvPr>
        </p:nvSpPr>
        <p:spPr>
          <a:xfrm>
            <a:off x="2514600" y="6400800"/>
            <a:ext cx="4038600" cy="365125"/>
          </a:xfrm>
        </p:spPr>
        <p:txBody>
          <a:bodyPr/>
          <a:lstStyle/>
          <a:p>
            <a:r>
              <a:rPr lang="en-US" dirty="0"/>
              <a:t>Department of Computer Science </a:t>
            </a:r>
          </a:p>
          <a:p>
            <a:endParaRPr lang="en-US" dirty="0"/>
          </a:p>
        </p:txBody>
      </p:sp>
      <p:sp>
        <p:nvSpPr>
          <p:cNvPr id="7" name="Slide Number Placeholder 6"/>
          <p:cNvSpPr>
            <a:spLocks noGrp="1"/>
          </p:cNvSpPr>
          <p:nvPr>
            <p:ph type="sldNum" sz="quarter" idx="12"/>
          </p:nvPr>
        </p:nvSpPr>
        <p:spPr>
          <a:xfrm>
            <a:off x="6705600" y="6389007"/>
            <a:ext cx="2133600" cy="365125"/>
          </a:xfrm>
        </p:spPr>
        <p:txBody>
          <a:bodyPr/>
          <a:lstStyle/>
          <a:p>
            <a:r>
              <a:rPr lang="en-US" dirty="0" smtClean="0"/>
              <a:t>1</a:t>
            </a:r>
            <a:endParaRPr lang="en-US" dirty="0"/>
          </a:p>
        </p:txBody>
      </p:sp>
      <p:sp>
        <p:nvSpPr>
          <p:cNvPr id="6" name="Subtitle 2"/>
          <p:cNvSpPr txBox="1">
            <a:spLocks/>
          </p:cNvSpPr>
          <p:nvPr/>
        </p:nvSpPr>
        <p:spPr>
          <a:xfrm>
            <a:off x="5138057" y="4959256"/>
            <a:ext cx="3810000" cy="762000"/>
          </a:xfrm>
          <a:prstGeom prst="rect">
            <a:avLst/>
          </a:prstGeom>
        </p:spPr>
        <p:txBody>
          <a:bodyPr vert="horz" lIns="91440" tIns="45720" rIns="91440" bIns="45720" rtlCol="0">
            <a:normAutofit fontScale="700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dirty="0">
                <a:solidFill>
                  <a:schemeClr val="tx2">
                    <a:lumMod val="50000"/>
                  </a:schemeClr>
                </a:solidFill>
              </a:rPr>
              <a:t>Under the Guidance of :</a:t>
            </a:r>
          </a:p>
          <a:p>
            <a:pPr algn="l"/>
            <a:r>
              <a:rPr lang="en-US" dirty="0" smtClean="0">
                <a:solidFill>
                  <a:schemeClr val="tx2">
                    <a:lumMod val="50000"/>
                  </a:schemeClr>
                </a:solidFill>
              </a:rPr>
              <a:t>Dr. </a:t>
            </a:r>
            <a:r>
              <a:rPr lang="en-US" dirty="0">
                <a:solidFill>
                  <a:schemeClr val="tx2">
                    <a:lumMod val="50000"/>
                  </a:schemeClr>
                </a:solidFill>
              </a:rPr>
              <a:t>B</a:t>
            </a:r>
            <a:r>
              <a:rPr lang="en-US" dirty="0" smtClean="0">
                <a:solidFill>
                  <a:schemeClr val="tx2">
                    <a:lumMod val="50000"/>
                  </a:schemeClr>
                </a:solidFill>
              </a:rPr>
              <a:t>humika Shah</a:t>
            </a:r>
            <a:endParaRPr lang="en-US" dirty="0">
              <a:solidFill>
                <a:schemeClr val="tx2">
                  <a:lumMod val="50000"/>
                </a:schemeClr>
              </a:solidFill>
            </a:endParaRPr>
          </a:p>
        </p:txBody>
      </p:sp>
      <p:sp>
        <p:nvSpPr>
          <p:cNvPr id="8" name="Title 1"/>
          <p:cNvSpPr txBox="1">
            <a:spLocks/>
          </p:cNvSpPr>
          <p:nvPr/>
        </p:nvSpPr>
        <p:spPr>
          <a:xfrm>
            <a:off x="1333500" y="1606456"/>
            <a:ext cx="6629400" cy="2772504"/>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400" b="1" dirty="0">
                <a:solidFill>
                  <a:srgbClr val="366092"/>
                </a:solidFill>
              </a:rPr>
              <a:t>Department of Computer Science</a:t>
            </a:r>
            <a:br>
              <a:rPr lang="en-US" sz="2400" b="1" dirty="0">
                <a:solidFill>
                  <a:srgbClr val="366092"/>
                </a:solidFill>
              </a:rPr>
            </a:br>
            <a:r>
              <a:rPr lang="en-US" sz="2400" b="1" dirty="0">
                <a:solidFill>
                  <a:srgbClr val="366092"/>
                </a:solidFill>
              </a:rPr>
              <a:t>Gujarat University</a:t>
            </a:r>
          </a:p>
          <a:p>
            <a:r>
              <a:rPr lang="en-US" sz="2400" b="1" dirty="0">
                <a:solidFill>
                  <a:srgbClr val="366092"/>
                </a:solidFill>
              </a:rPr>
              <a:t>5 Year Integrated M.Sc.(Computer Science)</a:t>
            </a:r>
          </a:p>
          <a:p>
            <a:r>
              <a:rPr lang="en-US" sz="2400" b="1" dirty="0">
                <a:solidFill>
                  <a:srgbClr val="366092"/>
                </a:solidFill>
              </a:rPr>
              <a:t>Semester - III</a:t>
            </a:r>
          </a:p>
          <a:p>
            <a:endParaRPr lang="en-US" dirty="0"/>
          </a:p>
          <a:p>
            <a:r>
              <a:rPr lang="en-US" b="1" dirty="0" smtClean="0">
                <a:solidFill>
                  <a:schemeClr val="tx2">
                    <a:lumMod val="50000"/>
                  </a:schemeClr>
                </a:solidFill>
                <a:latin typeface="Bahnschrift SemiLight" pitchFamily="34" charset="0"/>
              </a:rPr>
              <a:t>GAME -O- MENIA</a:t>
            </a:r>
            <a:endParaRPr lang="en-US" b="1" dirty="0">
              <a:solidFill>
                <a:schemeClr val="tx2">
                  <a:lumMod val="50000"/>
                </a:schemeClr>
              </a:solidFill>
              <a:latin typeface="Bahnschrift SemiLight" pitchFamily="34" charset="0"/>
            </a:endParaRPr>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234856"/>
            <a:ext cx="1752600"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141538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10</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409700" y="298321"/>
            <a:ext cx="6781800" cy="646331"/>
          </a:xfrm>
          <a:prstGeom prst="rect">
            <a:avLst/>
          </a:prstGeom>
          <a:noFill/>
        </p:spPr>
        <p:txBody>
          <a:bodyPr wrap="square" rtlCol="0">
            <a:spAutoFit/>
          </a:bodyPr>
          <a:lstStyle/>
          <a:p>
            <a:r>
              <a:rPr lang="en-US" sz="3600" b="1" u="sng" dirty="0">
                <a:solidFill>
                  <a:schemeClr val="bg1">
                    <a:lumMod val="75000"/>
                  </a:schemeClr>
                </a:solidFill>
                <a:latin typeface="Bahnschrift SemiLight"/>
              </a:rPr>
              <a:t>Hunting bird(cont.)</a:t>
            </a:r>
          </a:p>
        </p:txBody>
      </p:sp>
      <p:sp>
        <p:nvSpPr>
          <p:cNvPr id="7" name="TextBox 6"/>
          <p:cNvSpPr txBox="1"/>
          <p:nvPr/>
        </p:nvSpPr>
        <p:spPr>
          <a:xfrm>
            <a:off x="533400" y="1295400"/>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Image</a:t>
            </a:r>
            <a:endParaRPr lang="en-US" sz="2400" dirty="0">
              <a:latin typeface="Bahnschrift SemiLight"/>
            </a:endParaRPr>
          </a:p>
        </p:txBody>
      </p:sp>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849662"/>
            <a:ext cx="6929121" cy="4468701"/>
          </a:xfrm>
          <a:prstGeom prst="rect">
            <a:avLst/>
          </a:prstGeo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2013534"/>
            <a:ext cx="2738437" cy="2895600"/>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689363">
            <a:off x="2739866" y="4022347"/>
            <a:ext cx="2514600" cy="1524000"/>
          </a:xfrm>
          <a:prstGeom prst="rect">
            <a:avLst/>
          </a:prstGeom>
        </p:spPr>
      </p:pic>
      <p:pic>
        <p:nvPicPr>
          <p:cNvPr id="21" name="Pictur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00600" y="1637127"/>
            <a:ext cx="2977991" cy="2475879"/>
          </a:xfrm>
          <a:prstGeom prst="rect">
            <a:avLst/>
          </a:prstGeom>
        </p:spPr>
      </p:pic>
      <p:pic>
        <p:nvPicPr>
          <p:cNvPr id="18" name="Picture 1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15840" y="4219632"/>
            <a:ext cx="2540000" cy="1676400"/>
          </a:xfrm>
          <a:prstGeom prst="rect">
            <a:avLst/>
          </a:prstGeom>
        </p:spPr>
      </p:pic>
    </p:spTree>
    <p:extLst>
      <p:ext uri="{BB962C8B-B14F-4D97-AF65-F5344CB8AC3E}">
        <p14:creationId xmlns:p14="http://schemas.microsoft.com/office/powerpoint/2010/main" val="11667970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11</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84300" y="298321"/>
            <a:ext cx="6781800" cy="646331"/>
          </a:xfrm>
          <a:prstGeom prst="rect">
            <a:avLst/>
          </a:prstGeom>
          <a:noFill/>
        </p:spPr>
        <p:txBody>
          <a:bodyPr wrap="square" rtlCol="0">
            <a:spAutoFit/>
          </a:bodyPr>
          <a:lstStyle/>
          <a:p>
            <a:r>
              <a:rPr lang="en-US" sz="3600" b="1" u="sng" dirty="0">
                <a:solidFill>
                  <a:schemeClr val="bg1">
                    <a:lumMod val="75000"/>
                  </a:schemeClr>
                </a:solidFill>
                <a:latin typeface="Bahnschrift SemiLight"/>
              </a:rPr>
              <a:t>Hunting bird(cont.)</a:t>
            </a:r>
          </a:p>
        </p:txBody>
      </p:sp>
      <p:sp>
        <p:nvSpPr>
          <p:cNvPr id="6" name="TextBox 5"/>
          <p:cNvSpPr txBox="1"/>
          <p:nvPr/>
        </p:nvSpPr>
        <p:spPr>
          <a:xfrm>
            <a:off x="457200" y="2743200"/>
            <a:ext cx="7480300" cy="2308324"/>
          </a:xfrm>
          <a:prstGeom prst="rect">
            <a:avLst/>
          </a:prstGeom>
          <a:noFill/>
        </p:spPr>
        <p:txBody>
          <a:bodyPr wrap="square" rtlCol="0">
            <a:spAutoFit/>
          </a:bodyPr>
          <a:lstStyle/>
          <a:p>
            <a:pPr marL="342900" indent="-342900">
              <a:buFont typeface="Arial" pitchFamily="34" charset="0"/>
              <a:buChar char="•"/>
            </a:pPr>
            <a:r>
              <a:rPr lang="en-US" sz="2400" dirty="0">
                <a:latin typeface="Bahnschrift SemiLightBahnschrift SemiLight"/>
              </a:rPr>
              <a:t>Use your mouse to aim at the birds on the screen.</a:t>
            </a:r>
            <a:br>
              <a:rPr lang="en-US" sz="2400" dirty="0">
                <a:latin typeface="Bahnschrift SemiLightBahnschrift SemiLight"/>
              </a:rPr>
            </a:br>
            <a:r>
              <a:rPr lang="en-US" sz="2400" dirty="0">
                <a:latin typeface="Bahnschrift SemiLightBahnschrift SemiLight"/>
              </a:rPr>
              <a:t>Click the left mouse button to </a:t>
            </a:r>
            <a:r>
              <a:rPr lang="en-US" sz="2400" dirty="0" smtClean="0">
                <a:latin typeface="Bahnschrift SemiLightBahnschrift SemiLight"/>
              </a:rPr>
              <a:t>shoot.</a:t>
            </a:r>
          </a:p>
          <a:p>
            <a:pPr marL="342900" indent="-342900">
              <a:buFont typeface="Arial" pitchFamily="34" charset="0"/>
              <a:buChar char="•"/>
            </a:pPr>
            <a:r>
              <a:rPr lang="en-US" sz="2400" dirty="0" smtClean="0">
                <a:latin typeface="Bahnschrift SemiLightBahnschrift SemiLight"/>
              </a:rPr>
              <a:t>Try </a:t>
            </a:r>
            <a:r>
              <a:rPr lang="en-US" sz="2400" dirty="0">
                <a:latin typeface="Bahnschrift SemiLightBahnschrift SemiLight"/>
              </a:rPr>
              <a:t>to shoot as many Birds as possible within the 30-second time </a:t>
            </a:r>
            <a:r>
              <a:rPr lang="en-US" sz="2400" dirty="0" smtClean="0">
                <a:latin typeface="Bahnschrift SemiLightBahnschrift SemiLight"/>
              </a:rPr>
              <a:t>limit.</a:t>
            </a:r>
          </a:p>
          <a:p>
            <a:pPr marL="342900" indent="-342900">
              <a:buFont typeface="Arial" pitchFamily="34" charset="0"/>
              <a:buChar char="•"/>
            </a:pPr>
            <a:r>
              <a:rPr lang="en-US" sz="2400" dirty="0" smtClean="0">
                <a:latin typeface="Bahnschrift SemiLightBahnschrift SemiLight"/>
              </a:rPr>
              <a:t>Keep </a:t>
            </a:r>
            <a:r>
              <a:rPr lang="en-US" sz="2400" dirty="0">
                <a:latin typeface="Bahnschrift SemiLightBahnschrift SemiLight"/>
              </a:rPr>
              <a:t>an eye on the counter to see how many birds you've hit during the game</a:t>
            </a:r>
            <a:endParaRPr lang="en-US" sz="2400" b="1" u="sng" dirty="0">
              <a:latin typeface="Bahnschrift SemiLightBahnschrift SemiLight"/>
            </a:endParaRPr>
          </a:p>
        </p:txBody>
      </p:sp>
      <p:sp>
        <p:nvSpPr>
          <p:cNvPr id="7" name="TextBox 6"/>
          <p:cNvSpPr txBox="1"/>
          <p:nvPr/>
        </p:nvSpPr>
        <p:spPr>
          <a:xfrm>
            <a:off x="762000" y="1964180"/>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How to play</a:t>
            </a:r>
            <a:endParaRPr lang="en-US" sz="2400" dirty="0">
              <a:latin typeface="Bahnschrift SemiLight"/>
            </a:endParaRPr>
          </a:p>
        </p:txBody>
      </p:sp>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spTree>
    <p:extLst>
      <p:ext uri="{BB962C8B-B14F-4D97-AF65-F5344CB8AC3E}">
        <p14:creationId xmlns:p14="http://schemas.microsoft.com/office/powerpoint/2010/main" val="11937833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12</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84300" y="298321"/>
            <a:ext cx="6781800" cy="646331"/>
          </a:xfrm>
          <a:prstGeom prst="rect">
            <a:avLst/>
          </a:prstGeom>
          <a:noFill/>
        </p:spPr>
        <p:txBody>
          <a:bodyPr wrap="square" rtlCol="0">
            <a:spAutoFit/>
          </a:bodyPr>
          <a:lstStyle/>
          <a:p>
            <a:r>
              <a:rPr lang="en-US" sz="3600" dirty="0" smtClean="0">
                <a:latin typeface="Bahnschrift SemiLight"/>
              </a:rPr>
              <a:t>Game Description</a:t>
            </a:r>
          </a:p>
        </p:txBody>
      </p:sp>
      <p:sp>
        <p:nvSpPr>
          <p:cNvPr id="6" name="TextBox 5"/>
          <p:cNvSpPr txBox="1"/>
          <p:nvPr/>
        </p:nvSpPr>
        <p:spPr>
          <a:xfrm>
            <a:off x="2743200" y="1549803"/>
            <a:ext cx="3962400" cy="584775"/>
          </a:xfrm>
          <a:prstGeom prst="rect">
            <a:avLst/>
          </a:prstGeom>
          <a:noFill/>
        </p:spPr>
        <p:txBody>
          <a:bodyPr wrap="square" rtlCol="0">
            <a:spAutoFit/>
          </a:bodyPr>
          <a:lstStyle/>
          <a:p>
            <a:r>
              <a:rPr lang="en-US" sz="3200" b="1" u="sng" dirty="0" smtClean="0">
                <a:latin typeface="Bahnschrift SemiLight"/>
              </a:rPr>
              <a:t>2)Whack a mole</a:t>
            </a:r>
            <a:endParaRPr lang="en-US" sz="3200" b="1" u="sng" dirty="0">
              <a:latin typeface="Bahnschrift SemiLight"/>
            </a:endParaRPr>
          </a:p>
        </p:txBody>
      </p:sp>
      <p:sp>
        <p:nvSpPr>
          <p:cNvPr id="7" name="TextBox 6"/>
          <p:cNvSpPr txBox="1"/>
          <p:nvPr/>
        </p:nvSpPr>
        <p:spPr>
          <a:xfrm>
            <a:off x="533400" y="2438400"/>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Introduction</a:t>
            </a:r>
            <a:endParaRPr lang="en-US" sz="2400" dirty="0">
              <a:latin typeface="Bahnschrift SemiLight"/>
            </a:endParaRPr>
          </a:p>
        </p:txBody>
      </p:sp>
      <p:sp>
        <p:nvSpPr>
          <p:cNvPr id="8" name="TextBox 7"/>
          <p:cNvSpPr txBox="1"/>
          <p:nvPr/>
        </p:nvSpPr>
        <p:spPr>
          <a:xfrm>
            <a:off x="533400" y="3124200"/>
            <a:ext cx="7861300" cy="3046988"/>
          </a:xfrm>
          <a:prstGeom prst="rect">
            <a:avLst/>
          </a:prstGeom>
          <a:noFill/>
        </p:spPr>
        <p:txBody>
          <a:bodyPr wrap="square" rtlCol="0">
            <a:spAutoFit/>
          </a:bodyPr>
          <a:lstStyle/>
          <a:p>
            <a:pPr marL="342900" indent="-342900">
              <a:buFont typeface="Arial" pitchFamily="34" charset="0"/>
              <a:buChar char="•"/>
            </a:pPr>
            <a:r>
              <a:rPr lang="en-US" sz="2400" dirty="0">
                <a:latin typeface="Bahnschrift SemiLightBahnschrift SemiLight"/>
              </a:rPr>
              <a:t>we have designed a web-based </a:t>
            </a:r>
            <a:r>
              <a:rPr lang="en-US" sz="2400" dirty="0" smtClean="0">
                <a:latin typeface="Bahnschrift SemiLightBahnschrift SemiLight"/>
              </a:rPr>
              <a:t>Whack-a-Mole  game using Html, </a:t>
            </a:r>
            <a:r>
              <a:rPr lang="en-US" sz="2400" dirty="0">
                <a:latin typeface="Bahnschrift SemiLightBahnschrift SemiLight"/>
              </a:rPr>
              <a:t>C</a:t>
            </a:r>
            <a:r>
              <a:rPr lang="en-US" sz="2400" dirty="0" smtClean="0">
                <a:latin typeface="Bahnschrift SemiLightBahnschrift SemiLight"/>
              </a:rPr>
              <a:t>ss and </a:t>
            </a:r>
            <a:r>
              <a:rPr lang="en-US" sz="2400" dirty="0">
                <a:latin typeface="Bahnschrift SemiLightBahnschrift SemiLight"/>
              </a:rPr>
              <a:t>J</a:t>
            </a:r>
            <a:r>
              <a:rPr lang="en-US" sz="2400" dirty="0" smtClean="0">
                <a:latin typeface="Bahnschrift SemiLightBahnschrift SemiLight"/>
              </a:rPr>
              <a:t>avascript.</a:t>
            </a:r>
          </a:p>
          <a:p>
            <a:pPr marL="342900" indent="-342900">
              <a:buFont typeface="Arial" pitchFamily="34" charset="0"/>
              <a:buChar char="•"/>
            </a:pPr>
            <a:r>
              <a:rPr lang="en-US" sz="2400" dirty="0" smtClean="0">
                <a:latin typeface="Bahnschrift SemiLightBahnschrift SemiLight"/>
              </a:rPr>
              <a:t> The </a:t>
            </a:r>
            <a:r>
              <a:rPr lang="en-US" sz="2400" dirty="0">
                <a:latin typeface="Bahnschrift SemiLightBahnschrift SemiLight"/>
              </a:rPr>
              <a:t>appearance of mole and plant are randomized, providing an unpredictable challenge for players</a:t>
            </a:r>
            <a:r>
              <a:rPr lang="en-US" sz="2400" dirty="0" smtClean="0">
                <a:latin typeface="Bahnschrift SemiLightBahnschrift SemiLight"/>
              </a:rPr>
              <a:t>.</a:t>
            </a:r>
          </a:p>
          <a:p>
            <a:pPr marL="342900" indent="-342900">
              <a:buFont typeface="Arial" pitchFamily="34" charset="0"/>
              <a:buChar char="•"/>
            </a:pPr>
            <a:r>
              <a:rPr lang="en-US" sz="2400" dirty="0">
                <a:latin typeface="Bahnschrift SemiLightBahnschrift SemiLight"/>
              </a:rPr>
              <a:t>The game's functionality is powered by JavaScript, which controls the mole animations, plant animation, and score tracking</a:t>
            </a:r>
            <a:r>
              <a:rPr lang="en-US" sz="2400" dirty="0" smtClean="0">
                <a:latin typeface="Bahnschrift SemiLightBahnschrift SemiLight"/>
              </a:rPr>
              <a:t>.</a:t>
            </a:r>
          </a:p>
          <a:p>
            <a:pPr marL="342900" indent="-342900">
              <a:buFont typeface="Arial" pitchFamily="34" charset="0"/>
              <a:buChar char="•"/>
            </a:pPr>
            <a:r>
              <a:rPr lang="en-US" sz="2400" dirty="0">
                <a:latin typeface="Bahnschrift SemiLightBahnschrift SemiLight"/>
              </a:rPr>
              <a:t>one user can play game at a </a:t>
            </a:r>
            <a:r>
              <a:rPr lang="en-US" sz="2400" dirty="0" smtClean="0">
                <a:latin typeface="Bahnschrift SemiLightBahnschrift SemiLight"/>
              </a:rPr>
              <a:t>time</a:t>
            </a:r>
            <a:endParaRPr lang="en-US" sz="2400" dirty="0">
              <a:latin typeface="Bahnschrift SemiLightBahnschrift SemiLight"/>
            </a:endParaRPr>
          </a:p>
        </p:txBody>
      </p:sp>
    </p:spTree>
    <p:extLst>
      <p:ext uri="{BB962C8B-B14F-4D97-AF65-F5344CB8AC3E}">
        <p14:creationId xmlns:p14="http://schemas.microsoft.com/office/powerpoint/2010/main" val="29438234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13</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409700" y="298321"/>
            <a:ext cx="6781800" cy="646331"/>
          </a:xfrm>
          <a:prstGeom prst="rect">
            <a:avLst/>
          </a:prstGeom>
          <a:noFill/>
        </p:spPr>
        <p:txBody>
          <a:bodyPr wrap="square" rtlCol="0">
            <a:spAutoFit/>
          </a:bodyPr>
          <a:lstStyle/>
          <a:p>
            <a:r>
              <a:rPr lang="en-US" sz="3600" b="1" u="sng" dirty="0" smtClean="0">
                <a:solidFill>
                  <a:schemeClr val="bg1">
                    <a:lumMod val="75000"/>
                  </a:schemeClr>
                </a:solidFill>
                <a:latin typeface="Bahnschrift SemiLight"/>
              </a:rPr>
              <a:t>Whack a mole(cont</a:t>
            </a:r>
            <a:r>
              <a:rPr lang="en-US" sz="3600" b="1" u="sng" dirty="0">
                <a:solidFill>
                  <a:schemeClr val="bg1">
                    <a:lumMod val="75000"/>
                  </a:schemeClr>
                </a:solidFill>
                <a:latin typeface="Bahnschrift SemiLight"/>
              </a:rPr>
              <a:t>.)</a:t>
            </a:r>
          </a:p>
        </p:txBody>
      </p:sp>
      <p:sp>
        <p:nvSpPr>
          <p:cNvPr id="7" name="TextBox 6"/>
          <p:cNvSpPr txBox="1"/>
          <p:nvPr/>
        </p:nvSpPr>
        <p:spPr>
          <a:xfrm>
            <a:off x="457200" y="1295399"/>
            <a:ext cx="1981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Image</a:t>
            </a:r>
            <a:endParaRPr lang="en-US" sz="2400" dirty="0">
              <a:latin typeface="Bahnschrift SemiLight"/>
            </a:endParaRPr>
          </a:p>
        </p:txBody>
      </p:sp>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904999"/>
            <a:ext cx="7200900" cy="4114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64103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14</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22300" y="2362200"/>
            <a:ext cx="6858000" cy="2677656"/>
          </a:xfrm>
          <a:prstGeom prst="rect">
            <a:avLst/>
          </a:prstGeom>
          <a:noFill/>
        </p:spPr>
        <p:txBody>
          <a:bodyPr wrap="square" rtlCol="0">
            <a:spAutoFit/>
          </a:bodyPr>
          <a:lstStyle/>
          <a:p>
            <a:pPr marL="342900" indent="-342900">
              <a:buFont typeface="Arial" pitchFamily="34" charset="0"/>
              <a:buChar char="•"/>
            </a:pPr>
            <a:r>
              <a:rPr lang="en-US" sz="2400" dirty="0" smtClean="0">
                <a:latin typeface="Bahnschrift SemiLightBahnschrift SemiLight"/>
              </a:rPr>
              <a:t>Mole </a:t>
            </a:r>
            <a:r>
              <a:rPr lang="en-US" sz="2400" dirty="0">
                <a:latin typeface="Bahnschrift SemiLightBahnschrift SemiLight"/>
              </a:rPr>
              <a:t>and plant pop up from different holes at varying </a:t>
            </a:r>
            <a:r>
              <a:rPr lang="en-US" sz="2400" dirty="0" smtClean="0">
                <a:latin typeface="Bahnschrift SemiLightBahnschrift SemiLight"/>
              </a:rPr>
              <a:t>intervals</a:t>
            </a:r>
            <a:endParaRPr lang="en-US" sz="2400" dirty="0">
              <a:latin typeface="Bahnschrift SemiLightBahnschrift SemiLight"/>
            </a:endParaRPr>
          </a:p>
          <a:p>
            <a:pPr marL="342900" indent="-342900">
              <a:buFont typeface="Arial" pitchFamily="34" charset="0"/>
              <a:buChar char="•"/>
            </a:pPr>
            <a:r>
              <a:rPr lang="en-US" sz="2400" dirty="0">
                <a:latin typeface="Bahnschrift SemiLightBahnschrift SemiLight"/>
              </a:rPr>
              <a:t>Players use their mouse to interact with the game, clicking on moles to whack them</a:t>
            </a:r>
            <a:r>
              <a:rPr lang="en-US" sz="2400" dirty="0" smtClean="0">
                <a:latin typeface="Bahnschrift SemiLightBahnschrift SemiLight"/>
              </a:rPr>
              <a:t>.</a:t>
            </a:r>
            <a:endParaRPr lang="en-US" sz="2400" dirty="0">
              <a:latin typeface="Bahnschrift SemiLightBahnschrift SemiLight"/>
            </a:endParaRPr>
          </a:p>
          <a:p>
            <a:pPr marL="342900" indent="-342900">
              <a:buFont typeface="Arial" pitchFamily="34" charset="0"/>
              <a:buChar char="•"/>
            </a:pPr>
            <a:r>
              <a:rPr lang="en-US" sz="2400" dirty="0">
                <a:latin typeface="Bahnschrift SemiLightBahnschrift SemiLight"/>
              </a:rPr>
              <a:t>Each successful whack earns 10 points for player</a:t>
            </a:r>
            <a:r>
              <a:rPr lang="en-US" sz="2400" dirty="0" smtClean="0">
                <a:latin typeface="Bahnschrift SemiLightBahnschrift SemiLight"/>
              </a:rPr>
              <a:t>, but </a:t>
            </a:r>
            <a:r>
              <a:rPr lang="en-US" sz="2400" dirty="0">
                <a:latin typeface="Bahnschrift SemiLightBahnschrift SemiLight"/>
              </a:rPr>
              <a:t>if player click on plant then game will be </a:t>
            </a:r>
            <a:r>
              <a:rPr lang="en-US" sz="2400" dirty="0" smtClean="0">
                <a:latin typeface="Bahnschrift SemiLightBahnschrift SemiLight"/>
              </a:rPr>
              <a:t>over</a:t>
            </a:r>
            <a:endParaRPr lang="en-US" sz="2400" dirty="0">
              <a:latin typeface="Bahnschrift SemiLightBahnschrift SemiLight"/>
            </a:endParaRPr>
          </a:p>
        </p:txBody>
      </p:sp>
      <p:sp>
        <p:nvSpPr>
          <p:cNvPr id="7" name="TextBox 6"/>
          <p:cNvSpPr txBox="1"/>
          <p:nvPr/>
        </p:nvSpPr>
        <p:spPr>
          <a:xfrm>
            <a:off x="647700" y="1666775"/>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How to play</a:t>
            </a:r>
            <a:endParaRPr lang="en-US" sz="2400" dirty="0">
              <a:latin typeface="Bahnschrift SemiLight"/>
            </a:endParaRPr>
          </a:p>
        </p:txBody>
      </p:sp>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sp>
        <p:nvSpPr>
          <p:cNvPr id="13" name="TextBox 12"/>
          <p:cNvSpPr txBox="1"/>
          <p:nvPr/>
        </p:nvSpPr>
        <p:spPr>
          <a:xfrm>
            <a:off x="1447800" y="329099"/>
            <a:ext cx="4229100" cy="584775"/>
          </a:xfrm>
          <a:prstGeom prst="rect">
            <a:avLst/>
          </a:prstGeom>
          <a:noFill/>
        </p:spPr>
        <p:txBody>
          <a:bodyPr wrap="square" rtlCol="0">
            <a:spAutoFit/>
          </a:bodyPr>
          <a:lstStyle/>
          <a:p>
            <a:r>
              <a:rPr lang="en-US" sz="3200" b="1" u="sng" dirty="0" smtClean="0">
                <a:solidFill>
                  <a:schemeClr val="bg1">
                    <a:lumMod val="75000"/>
                  </a:schemeClr>
                </a:solidFill>
                <a:latin typeface="Bahnschrift SemiLight"/>
              </a:rPr>
              <a:t>Whack a mole(cont.)</a:t>
            </a:r>
            <a:endParaRPr lang="en-US" sz="3200" b="1" u="sng" dirty="0">
              <a:solidFill>
                <a:schemeClr val="bg1">
                  <a:lumMod val="75000"/>
                </a:schemeClr>
              </a:solidFill>
              <a:latin typeface="Bahnschrift SemiLight"/>
            </a:endParaRPr>
          </a:p>
        </p:txBody>
      </p:sp>
    </p:spTree>
    <p:extLst>
      <p:ext uri="{BB962C8B-B14F-4D97-AF65-F5344CB8AC3E}">
        <p14:creationId xmlns:p14="http://schemas.microsoft.com/office/powerpoint/2010/main" val="27530497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15</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84300" y="298321"/>
            <a:ext cx="6781800" cy="646331"/>
          </a:xfrm>
          <a:prstGeom prst="rect">
            <a:avLst/>
          </a:prstGeom>
          <a:noFill/>
        </p:spPr>
        <p:txBody>
          <a:bodyPr wrap="square" rtlCol="0">
            <a:spAutoFit/>
          </a:bodyPr>
          <a:lstStyle/>
          <a:p>
            <a:r>
              <a:rPr lang="en-US" sz="3600" dirty="0" smtClean="0">
                <a:latin typeface="Bahnschrift SemiLight"/>
              </a:rPr>
              <a:t>Game Description</a:t>
            </a:r>
          </a:p>
        </p:txBody>
      </p:sp>
      <p:sp>
        <p:nvSpPr>
          <p:cNvPr id="6" name="TextBox 5"/>
          <p:cNvSpPr txBox="1"/>
          <p:nvPr/>
        </p:nvSpPr>
        <p:spPr>
          <a:xfrm>
            <a:off x="2374900" y="1549802"/>
            <a:ext cx="4800600" cy="584775"/>
          </a:xfrm>
          <a:prstGeom prst="rect">
            <a:avLst/>
          </a:prstGeom>
          <a:noFill/>
        </p:spPr>
        <p:txBody>
          <a:bodyPr wrap="square" rtlCol="0">
            <a:spAutoFit/>
          </a:bodyPr>
          <a:lstStyle/>
          <a:p>
            <a:r>
              <a:rPr lang="en-US" sz="3200" b="1" u="sng" dirty="0" smtClean="0">
                <a:latin typeface="Bahnschrift SemiLight"/>
              </a:rPr>
              <a:t>3)Stone paper scissors</a:t>
            </a:r>
            <a:endParaRPr lang="en-US" sz="3200" b="1" u="sng" dirty="0">
              <a:latin typeface="Bahnschrift SemiLight"/>
            </a:endParaRPr>
          </a:p>
        </p:txBody>
      </p:sp>
      <p:sp>
        <p:nvSpPr>
          <p:cNvPr id="7" name="TextBox 6"/>
          <p:cNvSpPr txBox="1"/>
          <p:nvPr/>
        </p:nvSpPr>
        <p:spPr>
          <a:xfrm>
            <a:off x="533400" y="2514600"/>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Introduction</a:t>
            </a:r>
            <a:endParaRPr lang="en-US" sz="2400" dirty="0">
              <a:latin typeface="Bahnschrift SemiLight"/>
            </a:endParaRPr>
          </a:p>
        </p:txBody>
      </p:sp>
      <p:sp>
        <p:nvSpPr>
          <p:cNvPr id="8" name="TextBox 7"/>
          <p:cNvSpPr txBox="1"/>
          <p:nvPr/>
        </p:nvSpPr>
        <p:spPr>
          <a:xfrm>
            <a:off x="508000" y="3352800"/>
            <a:ext cx="6883400" cy="2677656"/>
          </a:xfrm>
          <a:prstGeom prst="rect">
            <a:avLst/>
          </a:prstGeom>
          <a:noFill/>
        </p:spPr>
        <p:txBody>
          <a:bodyPr wrap="square" rtlCol="0">
            <a:spAutoFit/>
          </a:bodyPr>
          <a:lstStyle/>
          <a:p>
            <a:pPr marL="342900" indent="-342900">
              <a:buFont typeface="Arial" pitchFamily="34" charset="0"/>
              <a:buChar char="•"/>
            </a:pPr>
            <a:r>
              <a:rPr lang="en-US" sz="2400" dirty="0">
                <a:latin typeface="Bahnschrift SemiLightBahnschrift SemiLight"/>
              </a:rPr>
              <a:t>Welcome to the world of Rock, Paper, Scissors! </a:t>
            </a:r>
            <a:endParaRPr lang="en-US" sz="2400" dirty="0" smtClean="0">
              <a:latin typeface="Bahnschrift SemiLightBahnschrift SemiLight"/>
            </a:endParaRPr>
          </a:p>
          <a:p>
            <a:pPr marL="342900" indent="-342900">
              <a:buFont typeface="Arial" pitchFamily="34" charset="0"/>
              <a:buChar char="•"/>
            </a:pPr>
            <a:r>
              <a:rPr lang="en-US" sz="2400" dirty="0" smtClean="0">
                <a:latin typeface="Bahnschrift SemiLightBahnschrift SemiLight"/>
              </a:rPr>
              <a:t>Explore </a:t>
            </a:r>
            <a:r>
              <a:rPr lang="en-US" sz="2400" dirty="0">
                <a:latin typeface="Bahnschrift SemiLightBahnschrift SemiLight"/>
              </a:rPr>
              <a:t>the magic behind the scenes powered </a:t>
            </a:r>
            <a:r>
              <a:rPr lang="en-US" sz="2400" dirty="0" smtClean="0">
                <a:latin typeface="Bahnschrift SemiLightBahnschrift SemiLight"/>
              </a:rPr>
              <a:t>by    </a:t>
            </a:r>
          </a:p>
          <a:p>
            <a:r>
              <a:rPr lang="en-US" sz="2400" dirty="0" smtClean="0">
                <a:latin typeface="Bahnschrift SemiLightBahnschrift SemiLight"/>
                <a:sym typeface="Wingdings" pitchFamily="2" charset="2"/>
              </a:rPr>
              <a:t>       </a:t>
            </a:r>
            <a:r>
              <a:rPr lang="en-US" sz="2400" dirty="0" smtClean="0">
                <a:latin typeface="Bahnschrift SemiLightBahnschrift SemiLight"/>
              </a:rPr>
              <a:t>HTML </a:t>
            </a:r>
            <a:r>
              <a:rPr lang="en-US" sz="2400" dirty="0">
                <a:latin typeface="Bahnschrift SemiLightBahnschrift SemiLight"/>
              </a:rPr>
              <a:t>for </a:t>
            </a:r>
            <a:r>
              <a:rPr lang="en-US" sz="2400" dirty="0" smtClean="0">
                <a:latin typeface="Bahnschrift SemiLightBahnschrift SemiLight"/>
              </a:rPr>
              <a:t>structure</a:t>
            </a:r>
          </a:p>
          <a:p>
            <a:r>
              <a:rPr lang="en-US" sz="2400" dirty="0" smtClean="0">
                <a:latin typeface="Bahnschrift SemiLightBahnschrift SemiLight"/>
                <a:sym typeface="Wingdings" pitchFamily="2" charset="2"/>
              </a:rPr>
              <a:t>      </a:t>
            </a:r>
            <a:r>
              <a:rPr lang="en-US" sz="2400" dirty="0" smtClean="0">
                <a:latin typeface="Bahnschrift SemiLightBahnschrift SemiLight"/>
              </a:rPr>
              <a:t> </a:t>
            </a:r>
            <a:r>
              <a:rPr lang="en-US" sz="2400" dirty="0">
                <a:latin typeface="Bahnschrift SemiLightBahnschrift SemiLight"/>
              </a:rPr>
              <a:t>CSS for </a:t>
            </a:r>
            <a:r>
              <a:rPr lang="en-US" sz="2400" dirty="0" smtClean="0">
                <a:latin typeface="Bahnschrift SemiLightBahnschrift SemiLight"/>
              </a:rPr>
              <a:t>style</a:t>
            </a:r>
          </a:p>
          <a:p>
            <a:r>
              <a:rPr lang="en-US" sz="2400" dirty="0" smtClean="0">
                <a:latin typeface="Bahnschrift SemiLightBahnschrift SemiLight"/>
                <a:sym typeface="Wingdings" pitchFamily="2" charset="2"/>
              </a:rPr>
              <a:t>      </a:t>
            </a:r>
            <a:r>
              <a:rPr lang="en-US" sz="2400" dirty="0" smtClean="0">
                <a:latin typeface="Bahnschrift SemiLightBahnschrift SemiLight"/>
              </a:rPr>
              <a:t>JavaScript </a:t>
            </a:r>
            <a:r>
              <a:rPr lang="en-US" sz="2400" dirty="0">
                <a:latin typeface="Bahnschrift SemiLightBahnschrift SemiLight"/>
              </a:rPr>
              <a:t>for dynamic interactivity.</a:t>
            </a:r>
          </a:p>
        </p:txBody>
      </p:sp>
    </p:spTree>
    <p:extLst>
      <p:ext uri="{BB962C8B-B14F-4D97-AF65-F5344CB8AC3E}">
        <p14:creationId xmlns:p14="http://schemas.microsoft.com/office/powerpoint/2010/main" val="332527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16</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31800" y="1630065"/>
            <a:ext cx="4343400" cy="1200329"/>
          </a:xfrm>
          <a:prstGeom prst="rect">
            <a:avLst/>
          </a:prstGeom>
          <a:noFill/>
        </p:spPr>
        <p:txBody>
          <a:bodyPr wrap="square" rtlCol="0">
            <a:spAutoFit/>
          </a:bodyPr>
          <a:lstStyle/>
          <a:p>
            <a:pPr marL="514350" indent="-514350">
              <a:buFont typeface="+mj-lt"/>
              <a:buAutoNum type="romanUcPeriod"/>
            </a:pPr>
            <a:r>
              <a:rPr lang="en-US" sz="2400" dirty="0" smtClean="0">
                <a:latin typeface="Bahnschrift SemiLightBahnschrift SemiLight"/>
              </a:rPr>
              <a:t>Rock </a:t>
            </a:r>
            <a:r>
              <a:rPr lang="en-US" sz="2400" dirty="0">
                <a:latin typeface="Bahnschrift SemiLightBahnschrift SemiLight"/>
              </a:rPr>
              <a:t>crushes scissors.</a:t>
            </a:r>
          </a:p>
          <a:p>
            <a:pPr marL="514350" indent="-514350">
              <a:buFont typeface="+mj-lt"/>
              <a:buAutoNum type="romanUcPeriod"/>
            </a:pPr>
            <a:r>
              <a:rPr lang="en-US" sz="2400" dirty="0">
                <a:latin typeface="Bahnschrift SemiLightBahnschrift SemiLight"/>
              </a:rPr>
              <a:t>Scissors cuts paper.</a:t>
            </a:r>
          </a:p>
          <a:p>
            <a:pPr marL="514350" indent="-514350">
              <a:buFont typeface="+mj-lt"/>
              <a:buAutoNum type="romanUcPeriod"/>
            </a:pPr>
            <a:r>
              <a:rPr lang="en-US" sz="2400" dirty="0">
                <a:latin typeface="Bahnschrift SemiLightBahnschrift SemiLight"/>
              </a:rPr>
              <a:t>Paper covers rock</a:t>
            </a:r>
            <a:r>
              <a:rPr lang="en-US" sz="2400" dirty="0" smtClean="0"/>
              <a:t>.</a:t>
            </a:r>
            <a:endParaRPr lang="en-US" sz="2400" dirty="0"/>
          </a:p>
        </p:txBody>
      </p:sp>
      <p:sp>
        <p:nvSpPr>
          <p:cNvPr id="7" name="TextBox 6"/>
          <p:cNvSpPr txBox="1"/>
          <p:nvPr/>
        </p:nvSpPr>
        <p:spPr>
          <a:xfrm>
            <a:off x="355600" y="1155700"/>
            <a:ext cx="6934200" cy="461665"/>
          </a:xfrm>
          <a:prstGeom prst="rect">
            <a:avLst/>
          </a:prstGeom>
          <a:noFill/>
        </p:spPr>
        <p:txBody>
          <a:bodyPr wrap="square" rtlCol="0">
            <a:spAutoFit/>
          </a:bodyPr>
          <a:lstStyle/>
          <a:p>
            <a:pPr marL="342900" indent="-342900">
              <a:buFont typeface="Wingdings" pitchFamily="2" charset="2"/>
              <a:buChar char="q"/>
            </a:pPr>
            <a:r>
              <a:rPr lang="en-US" sz="2400" dirty="0">
                <a:latin typeface="Bahnschrift SemiLight"/>
              </a:rPr>
              <a:t>simple rules of Rock, Paper, Scissors</a:t>
            </a:r>
          </a:p>
        </p:txBody>
      </p:sp>
      <p:sp>
        <p:nvSpPr>
          <p:cNvPr id="13" name="TextBox 12"/>
          <p:cNvSpPr txBox="1"/>
          <p:nvPr/>
        </p:nvSpPr>
        <p:spPr>
          <a:xfrm>
            <a:off x="1447800" y="329099"/>
            <a:ext cx="5638800" cy="584775"/>
          </a:xfrm>
          <a:prstGeom prst="rect">
            <a:avLst/>
          </a:prstGeom>
          <a:noFill/>
        </p:spPr>
        <p:txBody>
          <a:bodyPr wrap="square" rtlCol="0">
            <a:spAutoFit/>
          </a:bodyPr>
          <a:lstStyle/>
          <a:p>
            <a:r>
              <a:rPr lang="en-US" sz="3200" b="1" u="sng" dirty="0" smtClean="0">
                <a:solidFill>
                  <a:schemeClr val="bg1">
                    <a:lumMod val="75000"/>
                  </a:schemeClr>
                </a:solidFill>
                <a:latin typeface="Bahnschrift SemiLight"/>
              </a:rPr>
              <a:t>Stone paper scissors(cont.)</a:t>
            </a:r>
            <a:endParaRPr lang="en-US" sz="3200" b="1" u="sng" dirty="0">
              <a:solidFill>
                <a:schemeClr val="bg1">
                  <a:lumMod val="75000"/>
                </a:schemeClr>
              </a:solidFill>
              <a:latin typeface="Bahnschrift SemiLight"/>
            </a:endParaRPr>
          </a:p>
        </p:txBody>
      </p:sp>
      <p:sp>
        <p:nvSpPr>
          <p:cNvPr id="12" name="TextBox 11"/>
          <p:cNvSpPr txBox="1"/>
          <p:nvPr/>
        </p:nvSpPr>
        <p:spPr>
          <a:xfrm>
            <a:off x="533400" y="3657600"/>
            <a:ext cx="6858000" cy="2677656"/>
          </a:xfrm>
          <a:prstGeom prst="rect">
            <a:avLst/>
          </a:prstGeom>
          <a:noFill/>
        </p:spPr>
        <p:txBody>
          <a:bodyPr wrap="square" rtlCol="0">
            <a:spAutoFit/>
          </a:bodyPr>
          <a:lstStyle/>
          <a:p>
            <a:pPr marL="342900" indent="-342900">
              <a:buFont typeface="Arial" pitchFamily="34" charset="0"/>
              <a:buChar char="•"/>
            </a:pPr>
            <a:r>
              <a:rPr lang="en-US" sz="2400" dirty="0">
                <a:latin typeface="Bahnschrift SemiLightBahnschrift SemiLight"/>
              </a:rPr>
              <a:t>Players make their choice by clicking on the virtual representations of Rock, Paper, or Scissors</a:t>
            </a:r>
            <a:r>
              <a:rPr lang="en-US" sz="2400" dirty="0" smtClean="0">
                <a:latin typeface="Bahnschrift SemiLightBahnschrift SemiLight"/>
              </a:rPr>
              <a:t>.</a:t>
            </a:r>
          </a:p>
          <a:p>
            <a:pPr marL="342900" indent="-342900">
              <a:buFont typeface="Arial" pitchFamily="34" charset="0"/>
              <a:buChar char="•"/>
            </a:pPr>
            <a:r>
              <a:rPr lang="en-US" sz="2400" dirty="0">
                <a:latin typeface="Bahnschrift SemiLightBahnschrift SemiLight"/>
              </a:rPr>
              <a:t> Face off against a computer opponent programmed to make randomized choices.</a:t>
            </a:r>
          </a:p>
          <a:p>
            <a:pPr marL="342900" indent="-342900">
              <a:buFont typeface="Arial" pitchFamily="34" charset="0"/>
              <a:buChar char="•"/>
            </a:pPr>
            <a:r>
              <a:rPr lang="en-US" sz="2400" dirty="0">
                <a:latin typeface="Bahnschrift SemiLightBahnschrift SemiLight"/>
              </a:rPr>
              <a:t>The game's logic determines the winner based on the classic Rock, Paper, Scissors rules</a:t>
            </a:r>
            <a:r>
              <a:rPr lang="en-US" sz="2400" dirty="0" smtClean="0">
                <a:latin typeface="Bahnschrift SemiLightBahnschrift SemiLight"/>
              </a:rPr>
              <a:t>.</a:t>
            </a:r>
            <a:endParaRPr lang="en-US" sz="2400" dirty="0">
              <a:latin typeface="Bahnschrift SemiLightBahnschrift SemiLight"/>
            </a:endParaRPr>
          </a:p>
        </p:txBody>
      </p:sp>
      <p:sp>
        <p:nvSpPr>
          <p:cNvPr id="14" name="TextBox 13"/>
          <p:cNvSpPr txBox="1"/>
          <p:nvPr/>
        </p:nvSpPr>
        <p:spPr>
          <a:xfrm>
            <a:off x="444500" y="3173621"/>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How to play</a:t>
            </a:r>
            <a:endParaRPr lang="en-US" sz="2400" dirty="0">
              <a:latin typeface="Bahnschrift SemiLight"/>
            </a:endParaRPr>
          </a:p>
        </p:txBody>
      </p:sp>
    </p:spTree>
    <p:extLst>
      <p:ext uri="{BB962C8B-B14F-4D97-AF65-F5344CB8AC3E}">
        <p14:creationId xmlns:p14="http://schemas.microsoft.com/office/powerpoint/2010/main" val="9309024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17</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sp>
        <p:nvSpPr>
          <p:cNvPr id="11" name="TextBox 10"/>
          <p:cNvSpPr txBox="1"/>
          <p:nvPr/>
        </p:nvSpPr>
        <p:spPr>
          <a:xfrm>
            <a:off x="1447800" y="329099"/>
            <a:ext cx="5638800" cy="584775"/>
          </a:xfrm>
          <a:prstGeom prst="rect">
            <a:avLst/>
          </a:prstGeom>
          <a:noFill/>
        </p:spPr>
        <p:txBody>
          <a:bodyPr wrap="square" rtlCol="0">
            <a:spAutoFit/>
          </a:bodyPr>
          <a:lstStyle/>
          <a:p>
            <a:r>
              <a:rPr lang="en-US" sz="3200" b="1" u="sng" dirty="0" smtClean="0">
                <a:solidFill>
                  <a:schemeClr val="bg1">
                    <a:lumMod val="75000"/>
                  </a:schemeClr>
                </a:solidFill>
                <a:latin typeface="Bahnschrift SemiLight"/>
              </a:rPr>
              <a:t>Stone paper scissors(cont.)</a:t>
            </a:r>
            <a:endParaRPr lang="en-US" sz="3200" b="1" u="sng" dirty="0">
              <a:solidFill>
                <a:schemeClr val="bg1">
                  <a:lumMod val="75000"/>
                </a:schemeClr>
              </a:solidFill>
              <a:latin typeface="Bahnschrift SemiLight"/>
            </a:endParaRPr>
          </a:p>
        </p:txBody>
      </p:sp>
      <p:pic>
        <p:nvPicPr>
          <p:cNvPr id="1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0600" y="2133600"/>
            <a:ext cx="4114800" cy="3380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2120630"/>
            <a:ext cx="4419600" cy="3342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extBox 14"/>
          <p:cNvSpPr txBox="1"/>
          <p:nvPr/>
        </p:nvSpPr>
        <p:spPr>
          <a:xfrm>
            <a:off x="457200" y="1295399"/>
            <a:ext cx="1981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Image</a:t>
            </a:r>
            <a:endParaRPr lang="en-US" sz="2400" dirty="0">
              <a:latin typeface="Bahnschrift SemiLight"/>
            </a:endParaRPr>
          </a:p>
        </p:txBody>
      </p:sp>
    </p:spTree>
    <p:extLst>
      <p:ext uri="{BB962C8B-B14F-4D97-AF65-F5344CB8AC3E}">
        <p14:creationId xmlns:p14="http://schemas.microsoft.com/office/powerpoint/2010/main" val="1829016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18</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57200" y="1447800"/>
            <a:ext cx="8077200" cy="3785652"/>
          </a:xfrm>
          <a:prstGeom prst="rect">
            <a:avLst/>
          </a:prstGeom>
          <a:noFill/>
        </p:spPr>
        <p:txBody>
          <a:bodyPr wrap="square" rtlCol="0">
            <a:spAutoFit/>
          </a:bodyPr>
          <a:lstStyle/>
          <a:p>
            <a:pPr marL="285750" indent="-285750">
              <a:buFont typeface="Arial" pitchFamily="34" charset="0"/>
              <a:buChar char="•"/>
            </a:pPr>
            <a:r>
              <a:rPr lang="en-US" sz="2400" dirty="0" smtClean="0">
                <a:solidFill>
                  <a:schemeClr val="tx2">
                    <a:lumMod val="50000"/>
                  </a:schemeClr>
                </a:solidFill>
                <a:latin typeface="Bahnschrift SemiLightBahnschrift SemiLight"/>
              </a:rPr>
              <a:t>Demonstrate how these technologies can be integrated to create a dynamic engaging game emphasizing user interaction for responsiveness .</a:t>
            </a:r>
          </a:p>
          <a:p>
            <a:pPr marL="285750" indent="-285750">
              <a:buFont typeface="Arial" pitchFamily="34" charset="0"/>
              <a:buChar char="•"/>
            </a:pPr>
            <a:r>
              <a:rPr lang="en-US" sz="2400" dirty="0" smtClean="0">
                <a:solidFill>
                  <a:schemeClr val="tx2">
                    <a:lumMod val="50000"/>
                  </a:schemeClr>
                </a:solidFill>
                <a:latin typeface="Bahnschrift SemiLightBahnschrift SemiLight"/>
              </a:rPr>
              <a:t>“Hunting bird” typically aims to simulate hunting skills</a:t>
            </a:r>
            <a:r>
              <a:rPr lang="en-US" sz="2400" dirty="0">
                <a:solidFill>
                  <a:schemeClr val="tx2">
                    <a:lumMod val="50000"/>
                  </a:schemeClr>
                </a:solidFill>
                <a:latin typeface="Bahnschrift SemiLightBahnschrift SemiLight"/>
              </a:rPr>
              <a:t> </a:t>
            </a:r>
            <a:r>
              <a:rPr lang="en-US" sz="2400" dirty="0" smtClean="0">
                <a:solidFill>
                  <a:schemeClr val="tx2">
                    <a:lumMod val="50000"/>
                  </a:schemeClr>
                </a:solidFill>
                <a:latin typeface="Bahnschrift SemiLightBahnschrift SemiLight"/>
              </a:rPr>
              <a:t>in virtual environment .</a:t>
            </a:r>
          </a:p>
          <a:p>
            <a:pPr marL="285750" indent="-285750">
              <a:buFont typeface="Arial" pitchFamily="34" charset="0"/>
              <a:buChar char="•"/>
            </a:pPr>
            <a:r>
              <a:rPr lang="en-US" sz="2400" dirty="0" smtClean="0">
                <a:solidFill>
                  <a:schemeClr val="tx2">
                    <a:lumMod val="50000"/>
                  </a:schemeClr>
                </a:solidFill>
                <a:latin typeface="Bahnschrift SemiLightBahnschrift SemiLight"/>
              </a:rPr>
              <a:t>“Stone paper scissors” is a chance-based decision game, showcasing decision-making in uncertain situations.</a:t>
            </a:r>
          </a:p>
          <a:p>
            <a:pPr marL="285750" indent="-285750">
              <a:buFont typeface="Arial" pitchFamily="34" charset="0"/>
              <a:buChar char="•"/>
            </a:pPr>
            <a:r>
              <a:rPr lang="en-US" sz="2400" dirty="0" smtClean="0">
                <a:solidFill>
                  <a:schemeClr val="tx2">
                    <a:lumMod val="50000"/>
                  </a:schemeClr>
                </a:solidFill>
                <a:latin typeface="Bahnschrift SemiLightBahnschrift SemiLight"/>
              </a:rPr>
              <a:t>“whack a mole” is to test hand-eye coordination by quickly hitting emerging moles.   </a:t>
            </a:r>
          </a:p>
        </p:txBody>
      </p:sp>
      <p:sp>
        <p:nvSpPr>
          <p:cNvPr id="7" name="TextBox 6"/>
          <p:cNvSpPr txBox="1"/>
          <p:nvPr/>
        </p:nvSpPr>
        <p:spPr>
          <a:xfrm>
            <a:off x="1384300" y="298321"/>
            <a:ext cx="6781800" cy="646331"/>
          </a:xfrm>
          <a:prstGeom prst="rect">
            <a:avLst/>
          </a:prstGeom>
          <a:noFill/>
        </p:spPr>
        <p:txBody>
          <a:bodyPr wrap="square" rtlCol="0">
            <a:spAutoFit/>
          </a:bodyPr>
          <a:lstStyle/>
          <a:p>
            <a:r>
              <a:rPr lang="en-US" sz="3600" dirty="0" smtClean="0">
                <a:latin typeface="Bahnschrift SemiLight"/>
              </a:rPr>
              <a:t>Objective</a:t>
            </a:r>
          </a:p>
        </p:txBody>
      </p:sp>
    </p:spTree>
    <p:extLst>
      <p:ext uri="{BB962C8B-B14F-4D97-AF65-F5344CB8AC3E}">
        <p14:creationId xmlns:p14="http://schemas.microsoft.com/office/powerpoint/2010/main" val="1371281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19</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600200" y="631143"/>
            <a:ext cx="6781800" cy="584775"/>
          </a:xfrm>
          <a:prstGeom prst="rect">
            <a:avLst/>
          </a:prstGeom>
          <a:noFill/>
        </p:spPr>
        <p:txBody>
          <a:bodyPr wrap="square" rtlCol="0">
            <a:spAutoFit/>
          </a:bodyPr>
          <a:lstStyle/>
          <a:p>
            <a:r>
              <a:rPr lang="en-US" sz="3200" dirty="0">
                <a:latin typeface="Bahnschrift SemiLightBahnschrift SemiLight"/>
              </a:rPr>
              <a:t>Screenshots</a:t>
            </a:r>
            <a:r>
              <a:rPr lang="en-US" sz="3200" dirty="0"/>
              <a:t> / </a:t>
            </a:r>
            <a:r>
              <a:rPr lang="en-US" sz="3200" dirty="0">
                <a:latin typeface="Bahnschrift SemiLightBahnschrift SemiLight"/>
              </a:rPr>
              <a:t>Animation</a:t>
            </a:r>
          </a:p>
        </p:txBody>
      </p:sp>
      <p:sp>
        <p:nvSpPr>
          <p:cNvPr id="14" name="Rectangle 13"/>
          <p:cNvSpPr/>
          <p:nvPr/>
        </p:nvSpPr>
        <p:spPr>
          <a:xfrm>
            <a:off x="834523" y="1752600"/>
            <a:ext cx="2206053" cy="461665"/>
          </a:xfrm>
          <a:prstGeom prst="rect">
            <a:avLst/>
          </a:prstGeom>
        </p:spPr>
        <p:txBody>
          <a:bodyPr wrap="none">
            <a:spAutoFit/>
          </a:bodyPr>
          <a:lstStyle/>
          <a:p>
            <a:r>
              <a:rPr lang="en-US" sz="2400" dirty="0" smtClean="0">
                <a:latin typeface="Bahnschrift SemiLightBahnschrift SemiLight"/>
              </a:rPr>
              <a:t>1) Hunting bird</a:t>
            </a:r>
            <a:endParaRPr lang="en-US" sz="2400" dirty="0">
              <a:latin typeface="Bahnschrift SemiLightBahnschrift SemiLight"/>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017" y="2514600"/>
            <a:ext cx="7433983" cy="360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47467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a:t>
            </a:fld>
            <a:endParaRPr lang="en-US" dirty="0"/>
          </a:p>
        </p:txBody>
      </p:sp>
      <p:sp>
        <p:nvSpPr>
          <p:cNvPr id="6" name="TextBox 5"/>
          <p:cNvSpPr txBox="1"/>
          <p:nvPr/>
        </p:nvSpPr>
        <p:spPr>
          <a:xfrm>
            <a:off x="1638300" y="234465"/>
            <a:ext cx="4495800" cy="769441"/>
          </a:xfrm>
          <a:prstGeom prst="rect">
            <a:avLst/>
          </a:prstGeom>
          <a:noFill/>
        </p:spPr>
        <p:txBody>
          <a:bodyPr wrap="square" rtlCol="0">
            <a:spAutoFit/>
          </a:bodyPr>
          <a:lstStyle/>
          <a:p>
            <a:r>
              <a:rPr lang="en-US" sz="4400" dirty="0" smtClean="0">
                <a:latin typeface="Bahnschrift SemiLight" pitchFamily="34" charset="0"/>
              </a:rPr>
              <a:t>Table of Content</a:t>
            </a:r>
            <a:endParaRPr lang="en-IN" sz="4400" dirty="0">
              <a:latin typeface="Bahnschrift SemiLight" pitchFamily="34" charset="0"/>
            </a:endParaRPr>
          </a:p>
        </p:txBody>
      </p:sp>
      <p:pic>
        <p:nvPicPr>
          <p:cNvPr id="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85800" y="1038931"/>
            <a:ext cx="6324600" cy="5312223"/>
          </a:xfrm>
          <a:prstGeom prst="rect">
            <a:avLst/>
          </a:prstGeom>
          <a:noFill/>
        </p:spPr>
        <p:txBody>
          <a:bodyPr wrap="square" rtlCol="0">
            <a:spAutoFit/>
          </a:bodyPr>
          <a:lstStyle/>
          <a:p>
            <a:pPr marL="342900" indent="-342900" algn="just">
              <a:spcBef>
                <a:spcPct val="20000"/>
              </a:spcBef>
              <a:buFont typeface="Arial" pitchFamily="34" charset="0"/>
              <a:buChar char="•"/>
            </a:pPr>
            <a:r>
              <a:rPr lang="en-US" sz="3200" dirty="0"/>
              <a:t>Project </a:t>
            </a:r>
            <a:r>
              <a:rPr lang="en-US" sz="3200" dirty="0" smtClean="0"/>
              <a:t>Profile</a:t>
            </a:r>
          </a:p>
          <a:p>
            <a:pPr marL="342900" indent="-342900" algn="just">
              <a:spcBef>
                <a:spcPct val="20000"/>
              </a:spcBef>
              <a:buFont typeface="Arial" pitchFamily="34" charset="0"/>
              <a:buChar char="•"/>
            </a:pPr>
            <a:r>
              <a:rPr lang="en-US" sz="3200" dirty="0"/>
              <a:t>Tools and Technologies </a:t>
            </a:r>
            <a:r>
              <a:rPr lang="en-US" sz="3200" dirty="0" smtClean="0"/>
              <a:t>used</a:t>
            </a:r>
          </a:p>
          <a:p>
            <a:pPr marL="342900" indent="-342900" algn="just">
              <a:spcBef>
                <a:spcPct val="20000"/>
              </a:spcBef>
              <a:buFont typeface="Arial" pitchFamily="34" charset="0"/>
              <a:buChar char="•"/>
            </a:pPr>
            <a:r>
              <a:rPr lang="en-US" sz="3200" dirty="0" smtClean="0"/>
              <a:t>Derived work</a:t>
            </a:r>
            <a:endParaRPr lang="en-US" sz="3200" dirty="0"/>
          </a:p>
          <a:p>
            <a:pPr marL="342900" indent="-342900" algn="just">
              <a:spcBef>
                <a:spcPct val="20000"/>
              </a:spcBef>
              <a:buFont typeface="Arial" pitchFamily="34" charset="0"/>
              <a:buChar char="•"/>
            </a:pPr>
            <a:r>
              <a:rPr lang="en-US" sz="3200" dirty="0"/>
              <a:t>Project Description</a:t>
            </a:r>
          </a:p>
          <a:p>
            <a:pPr marL="342900" indent="-342900" algn="just">
              <a:spcBef>
                <a:spcPct val="20000"/>
              </a:spcBef>
              <a:buFont typeface="Arial" pitchFamily="34" charset="0"/>
              <a:buChar char="•"/>
            </a:pPr>
            <a:r>
              <a:rPr lang="en-US" sz="3200" dirty="0"/>
              <a:t>Objective </a:t>
            </a:r>
            <a:endParaRPr lang="en-US" sz="3200" dirty="0" smtClean="0"/>
          </a:p>
          <a:p>
            <a:pPr marL="342900" indent="-342900" algn="just">
              <a:spcBef>
                <a:spcPct val="20000"/>
              </a:spcBef>
              <a:buFont typeface="Arial" pitchFamily="34" charset="0"/>
              <a:buChar char="•"/>
            </a:pPr>
            <a:r>
              <a:rPr lang="en-US" sz="3200" dirty="0"/>
              <a:t>Screenshots / Animation</a:t>
            </a:r>
          </a:p>
          <a:p>
            <a:pPr marL="342900" indent="-342900" algn="just">
              <a:spcBef>
                <a:spcPct val="20000"/>
              </a:spcBef>
              <a:buFont typeface="Arial" pitchFamily="34" charset="0"/>
              <a:buChar char="•"/>
            </a:pPr>
            <a:r>
              <a:rPr lang="en-US" sz="3200" dirty="0"/>
              <a:t>Related </a:t>
            </a:r>
            <a:r>
              <a:rPr lang="en-US" sz="3200" dirty="0" smtClean="0"/>
              <a:t>Work</a:t>
            </a:r>
            <a:endParaRPr lang="en-US" sz="3200" dirty="0"/>
          </a:p>
          <a:p>
            <a:pPr marL="342900" indent="-342900" algn="just">
              <a:spcBef>
                <a:spcPct val="20000"/>
              </a:spcBef>
              <a:buFont typeface="Arial" pitchFamily="34" charset="0"/>
              <a:buChar char="•"/>
            </a:pPr>
            <a:r>
              <a:rPr lang="en-US" sz="3200" dirty="0"/>
              <a:t>Conclusion </a:t>
            </a:r>
            <a:endParaRPr lang="en-US" sz="3200" dirty="0" smtClean="0"/>
          </a:p>
          <a:p>
            <a:pPr marL="342900" indent="-342900" algn="just">
              <a:spcBef>
                <a:spcPct val="20000"/>
              </a:spcBef>
              <a:buFont typeface="Arial" pitchFamily="34" charset="0"/>
              <a:buChar char="•"/>
            </a:pPr>
            <a:r>
              <a:rPr lang="en-US" sz="3200" dirty="0" smtClean="0"/>
              <a:t>Bibliography</a:t>
            </a:r>
            <a:endParaRPr lang="en-IN" dirty="0"/>
          </a:p>
        </p:txBody>
      </p:sp>
    </p:spTree>
    <p:extLst>
      <p:ext uri="{BB962C8B-B14F-4D97-AF65-F5344CB8AC3E}">
        <p14:creationId xmlns:p14="http://schemas.microsoft.com/office/powerpoint/2010/main" val="4061508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20</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600200" y="631143"/>
            <a:ext cx="6781800" cy="584775"/>
          </a:xfrm>
          <a:prstGeom prst="rect">
            <a:avLst/>
          </a:prstGeom>
          <a:noFill/>
        </p:spPr>
        <p:txBody>
          <a:bodyPr wrap="square" rtlCol="0">
            <a:spAutoFit/>
          </a:bodyPr>
          <a:lstStyle/>
          <a:p>
            <a:r>
              <a:rPr lang="en-US" sz="3200" dirty="0">
                <a:latin typeface="Bahnschrift SemiLightBahnschrift SemiLight"/>
              </a:rPr>
              <a:t>Screenshots / Animation</a:t>
            </a:r>
          </a:p>
        </p:txBody>
      </p:sp>
      <p:sp>
        <p:nvSpPr>
          <p:cNvPr id="14" name="Rectangle 13"/>
          <p:cNvSpPr/>
          <p:nvPr/>
        </p:nvSpPr>
        <p:spPr>
          <a:xfrm>
            <a:off x="871817" y="1824335"/>
            <a:ext cx="2557183" cy="461665"/>
          </a:xfrm>
          <a:prstGeom prst="rect">
            <a:avLst/>
          </a:prstGeom>
        </p:spPr>
        <p:txBody>
          <a:bodyPr wrap="square">
            <a:spAutoFit/>
          </a:bodyPr>
          <a:lstStyle/>
          <a:p>
            <a:r>
              <a:rPr lang="en-US" sz="2400" dirty="0">
                <a:latin typeface="Bahnschrift SemiLightBahnschrift SemiLight"/>
              </a:rPr>
              <a:t>3</a:t>
            </a:r>
            <a:r>
              <a:rPr lang="en-US" sz="2400" dirty="0" smtClean="0">
                <a:latin typeface="Bahnschrift SemiLightBahnschrift SemiLight"/>
              </a:rPr>
              <a:t>) Whack a mole</a:t>
            </a:r>
            <a:endParaRPr lang="en-US" sz="2400" dirty="0">
              <a:latin typeface="Bahnschrift SemiLightBahnschrift SemiLight"/>
            </a:endParaRPr>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06500" y="2578099"/>
            <a:ext cx="7162800" cy="3276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26478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21</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600200" y="631143"/>
            <a:ext cx="6781800" cy="584775"/>
          </a:xfrm>
          <a:prstGeom prst="rect">
            <a:avLst/>
          </a:prstGeom>
          <a:noFill/>
        </p:spPr>
        <p:txBody>
          <a:bodyPr wrap="square" rtlCol="0">
            <a:spAutoFit/>
          </a:bodyPr>
          <a:lstStyle/>
          <a:p>
            <a:r>
              <a:rPr lang="en-US" sz="3200" dirty="0">
                <a:latin typeface="Bahnschrift SemiLightBahnschrift SemiLight"/>
              </a:rPr>
              <a:t>Screenshots / Animation</a:t>
            </a:r>
          </a:p>
        </p:txBody>
      </p:sp>
      <p:sp>
        <p:nvSpPr>
          <p:cNvPr id="14" name="Rectangle 13"/>
          <p:cNvSpPr/>
          <p:nvPr/>
        </p:nvSpPr>
        <p:spPr>
          <a:xfrm>
            <a:off x="871817" y="1824335"/>
            <a:ext cx="3852583" cy="830997"/>
          </a:xfrm>
          <a:prstGeom prst="rect">
            <a:avLst/>
          </a:prstGeom>
        </p:spPr>
        <p:txBody>
          <a:bodyPr wrap="square">
            <a:spAutoFit/>
          </a:bodyPr>
          <a:lstStyle/>
          <a:p>
            <a:r>
              <a:rPr lang="en-US" sz="2400" dirty="0" smtClean="0">
                <a:latin typeface="Bahnschrift SemiLight"/>
              </a:rPr>
              <a:t>3)Stone </a:t>
            </a:r>
            <a:r>
              <a:rPr lang="en-US" sz="2400" dirty="0">
                <a:latin typeface="Bahnschrift SemiLight"/>
              </a:rPr>
              <a:t>paper scissors</a:t>
            </a:r>
          </a:p>
          <a:p>
            <a:endParaRPr lang="en-US" sz="2400" dirty="0"/>
          </a:p>
        </p:txBody>
      </p:sp>
      <p:pic>
        <p:nvPicPr>
          <p:cNvPr id="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9200" y="2514600"/>
            <a:ext cx="6781800" cy="3342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6261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22</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55173" y="454156"/>
            <a:ext cx="6781800" cy="584775"/>
          </a:xfrm>
          <a:prstGeom prst="rect">
            <a:avLst/>
          </a:prstGeom>
          <a:noFill/>
        </p:spPr>
        <p:txBody>
          <a:bodyPr wrap="square" rtlCol="0">
            <a:spAutoFit/>
          </a:bodyPr>
          <a:lstStyle/>
          <a:p>
            <a:r>
              <a:rPr lang="en-US" sz="3200" dirty="0" smtClean="0">
                <a:latin typeface="Bahnschrift SemiLightBahnschrift SemiLight"/>
              </a:rPr>
              <a:t>Related work</a:t>
            </a:r>
            <a:endParaRPr lang="en-US" sz="3200" dirty="0">
              <a:latin typeface="Bahnschrift SemiLightBahnschrift SemiLight"/>
            </a:endParaRPr>
          </a:p>
        </p:txBody>
      </p:sp>
      <p:sp>
        <p:nvSpPr>
          <p:cNvPr id="14" name="Rectangle 13"/>
          <p:cNvSpPr/>
          <p:nvPr/>
        </p:nvSpPr>
        <p:spPr>
          <a:xfrm>
            <a:off x="810491" y="1354178"/>
            <a:ext cx="3852583" cy="461665"/>
          </a:xfrm>
          <a:prstGeom prst="rect">
            <a:avLst/>
          </a:prstGeom>
        </p:spPr>
        <p:txBody>
          <a:bodyPr wrap="square">
            <a:spAutoFit/>
          </a:bodyPr>
          <a:lstStyle/>
          <a:p>
            <a:r>
              <a:rPr lang="en-US" sz="2400" dirty="0" smtClean="0">
                <a:latin typeface="Bahnschrift SemiLight"/>
              </a:rPr>
              <a:t>Hunting bird game</a:t>
            </a:r>
            <a:endParaRPr lang="en-US" sz="2400" dirty="0">
              <a:latin typeface="Bahnschrift SemiLight"/>
            </a:endParaRPr>
          </a:p>
        </p:txBody>
      </p:sp>
      <p:sp>
        <p:nvSpPr>
          <p:cNvPr id="6" name="TextBox 5"/>
          <p:cNvSpPr txBox="1"/>
          <p:nvPr/>
        </p:nvSpPr>
        <p:spPr>
          <a:xfrm>
            <a:off x="768928" y="2011705"/>
            <a:ext cx="7543800"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ahnschrift SemiLight" panose="020B0502040204020203" pitchFamily="34" charset="0"/>
              </a:rPr>
              <a:t>Duck Hunt is a fantastic arcade game that takes inspiration from the original classic available on Nintendo game systems. You must shoot the moving ducks down with your mouse and see how many points you can </a:t>
            </a:r>
            <a:r>
              <a:rPr lang="en-US" sz="2000" dirty="0" smtClean="0">
                <a:latin typeface="Bahnschrift SemiLight" panose="020B0502040204020203" pitchFamily="34" charset="0"/>
              </a:rPr>
              <a:t>score.</a:t>
            </a:r>
            <a:endParaRPr lang="en-US" sz="2000" dirty="0">
              <a:latin typeface="Bahnschrift SemiLight" panose="020B0502040204020203" pitchFamily="34" charset="0"/>
            </a:endParaRPr>
          </a:p>
          <a:p>
            <a:pPr marL="285750" indent="-285750">
              <a:buFont typeface="Arial" panose="020B0604020202020204" pitchFamily="34" charset="0"/>
              <a:buChar char="•"/>
            </a:pPr>
            <a:r>
              <a:rPr lang="en-US" sz="2000" dirty="0" smtClean="0">
                <a:latin typeface="Bahnschrift SemiLight" panose="020B0502040204020203" pitchFamily="34" charset="0"/>
              </a:rPr>
              <a:t>The </a:t>
            </a:r>
            <a:r>
              <a:rPr lang="en-US" sz="2000" dirty="0">
                <a:latin typeface="Bahnschrift SemiLight" panose="020B0502040204020203" pitchFamily="34" charset="0"/>
              </a:rPr>
              <a:t>hunting is fun and the controls to aim and fire your weapon are simple to master. The graphics are reminiscent of early Nintendo consoles and the gameplay really is fun. Be sure to avoid shooting your faithful dog, and aim your weapon </a:t>
            </a:r>
            <a:r>
              <a:rPr lang="en-US" sz="2000" dirty="0" smtClean="0">
                <a:latin typeface="Bahnschrift SemiLight" panose="020B0502040204020203" pitchFamily="34" charset="0"/>
              </a:rPr>
              <a:t>fast!</a:t>
            </a:r>
          </a:p>
          <a:p>
            <a:pPr marL="285750" indent="-285750">
              <a:buFont typeface="Wingdings" panose="05000000000000000000" pitchFamily="2" charset="2"/>
              <a:buChar char="q"/>
            </a:pPr>
            <a:r>
              <a:rPr lang="en-US" sz="2000" b="1" dirty="0" smtClean="0">
                <a:latin typeface="Bahnschrift SemiLight" panose="020B0502040204020203" pitchFamily="34" charset="0"/>
              </a:rPr>
              <a:t>Release Date</a:t>
            </a:r>
          </a:p>
          <a:p>
            <a:pPr marL="285750" indent="-285750">
              <a:buFont typeface="Arial" panose="020B0604020202020204" pitchFamily="34" charset="0"/>
              <a:buChar char="•"/>
            </a:pPr>
            <a:r>
              <a:rPr lang="en-US" sz="2000" dirty="0" smtClean="0">
                <a:latin typeface="Bahnschrift SemiLight" panose="020B0502040204020203" pitchFamily="34" charset="0"/>
              </a:rPr>
              <a:t>The </a:t>
            </a:r>
            <a:r>
              <a:rPr lang="en-US" sz="2000" dirty="0">
                <a:latin typeface="Bahnschrift SemiLight" panose="020B0502040204020203" pitchFamily="34" charset="0"/>
              </a:rPr>
              <a:t>HTML5 version has been available since April </a:t>
            </a:r>
            <a:r>
              <a:rPr lang="en-US" sz="2000" dirty="0" smtClean="0">
                <a:latin typeface="Bahnschrift SemiLight" panose="020B0502040204020203" pitchFamily="34" charset="0"/>
              </a:rPr>
              <a:t>2019.</a:t>
            </a:r>
            <a:endParaRPr lang="en-US" sz="2000" b="1" dirty="0" smtClean="0">
              <a:latin typeface="Bahnschrift SemiLight" panose="020B0502040204020203" pitchFamily="34" charset="0"/>
            </a:endParaRPr>
          </a:p>
          <a:p>
            <a:pPr marL="285750" indent="-285750">
              <a:buFont typeface="Arial" panose="020B0604020202020204" pitchFamily="34" charset="0"/>
              <a:buChar char="•"/>
            </a:pPr>
            <a:r>
              <a:rPr lang="en-US" sz="2000" dirty="0" smtClean="0">
                <a:latin typeface="Bahnschrift SemiLight" panose="020B0502040204020203" pitchFamily="34" charset="0"/>
              </a:rPr>
              <a:t>This </a:t>
            </a:r>
            <a:r>
              <a:rPr lang="en-US" sz="2000" dirty="0">
                <a:latin typeface="Bahnschrift SemiLight" panose="020B0502040204020203" pitchFamily="34" charset="0"/>
              </a:rPr>
              <a:t>version is made by Matthew Surabian </a:t>
            </a:r>
            <a:r>
              <a:rPr lang="en-US" sz="2000" dirty="0" smtClean="0">
                <a:latin typeface="Bahnschrift SemiLight" panose="020B0502040204020203" pitchFamily="34" charset="0"/>
              </a:rPr>
              <a:t>is </a:t>
            </a:r>
            <a:r>
              <a:rPr lang="en-US" sz="2000" dirty="0">
                <a:latin typeface="Bahnschrift SemiLight" panose="020B0502040204020203" pitchFamily="34" charset="0"/>
              </a:rPr>
              <a:t>inspired by the Nintendo game.</a:t>
            </a:r>
          </a:p>
          <a:p>
            <a:endParaRPr lang="en-IN" sz="2000" dirty="0">
              <a:latin typeface="Bahnschrift SemiLight" panose="020B0502040204020203" pitchFamily="34" charset="0"/>
            </a:endParaRPr>
          </a:p>
        </p:txBody>
      </p:sp>
    </p:spTree>
    <p:extLst>
      <p:ext uri="{BB962C8B-B14F-4D97-AF65-F5344CB8AC3E}">
        <p14:creationId xmlns:p14="http://schemas.microsoft.com/office/powerpoint/2010/main" val="32327029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23</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55173" y="454156"/>
            <a:ext cx="6781800" cy="584775"/>
          </a:xfrm>
          <a:prstGeom prst="rect">
            <a:avLst/>
          </a:prstGeom>
          <a:noFill/>
        </p:spPr>
        <p:txBody>
          <a:bodyPr wrap="square" rtlCol="0">
            <a:spAutoFit/>
          </a:bodyPr>
          <a:lstStyle/>
          <a:p>
            <a:r>
              <a:rPr lang="en-US" sz="3200" dirty="0" smtClean="0">
                <a:latin typeface="Bahnschrift SemiLightBahnschrift SemiLight"/>
              </a:rPr>
              <a:t>Related work</a:t>
            </a:r>
            <a:endParaRPr lang="en-US" sz="3200" dirty="0">
              <a:latin typeface="Bahnschrift SemiLightBahnschrift SemiLight"/>
            </a:endParaRPr>
          </a:p>
        </p:txBody>
      </p:sp>
      <p:sp>
        <p:nvSpPr>
          <p:cNvPr id="14" name="Rectangle 13"/>
          <p:cNvSpPr/>
          <p:nvPr/>
        </p:nvSpPr>
        <p:spPr>
          <a:xfrm>
            <a:off x="838200" y="1688917"/>
            <a:ext cx="3852583" cy="461665"/>
          </a:xfrm>
          <a:prstGeom prst="rect">
            <a:avLst/>
          </a:prstGeom>
        </p:spPr>
        <p:txBody>
          <a:bodyPr wrap="square">
            <a:spAutoFit/>
          </a:bodyPr>
          <a:lstStyle/>
          <a:p>
            <a:r>
              <a:rPr lang="en-US" sz="2400" dirty="0" smtClean="0">
                <a:latin typeface="Bahnschrift SemiLight"/>
              </a:rPr>
              <a:t>Stone paper scissors</a:t>
            </a:r>
            <a:endParaRPr lang="en-US" sz="2400" dirty="0">
              <a:latin typeface="Bahnschrift SemiLight"/>
            </a:endParaRPr>
          </a:p>
        </p:txBody>
      </p:sp>
      <p:sp>
        <p:nvSpPr>
          <p:cNvPr id="6" name="TextBox 5"/>
          <p:cNvSpPr txBox="1"/>
          <p:nvPr/>
        </p:nvSpPr>
        <p:spPr>
          <a:xfrm>
            <a:off x="914400" y="2546281"/>
            <a:ext cx="6470072" cy="1631216"/>
          </a:xfrm>
          <a:prstGeom prst="rect">
            <a:avLst/>
          </a:prstGeom>
          <a:noFill/>
        </p:spPr>
        <p:txBody>
          <a:bodyPr wrap="square" rtlCol="0">
            <a:spAutoFit/>
          </a:bodyPr>
          <a:lstStyle/>
          <a:p>
            <a:r>
              <a:rPr lang="en-US" sz="2000" dirty="0"/>
              <a:t>The popular classic game </a:t>
            </a:r>
            <a:r>
              <a:rPr lang="en-US" sz="2000" b="1" dirty="0"/>
              <a:t>Rock Paper Scissors</a:t>
            </a:r>
            <a:r>
              <a:rPr lang="en-US" sz="2000" dirty="0"/>
              <a:t> is now live with a realistic theme. You can make various 3 symbols that are Rock Paper and Scissors. Each symbol is superior to another. This game is also well known as </a:t>
            </a:r>
            <a:r>
              <a:rPr lang="en-US" sz="2000" dirty="0" err="1"/>
              <a:t>Roshambo</a:t>
            </a:r>
            <a:r>
              <a:rPr lang="en-US" sz="2000" dirty="0"/>
              <a:t>. By guessing the opponent's moves, you can beat him/her. </a:t>
            </a:r>
            <a:endParaRPr lang="en-IN" sz="2400" dirty="0">
              <a:latin typeface="Bahnschrift SemiLight" panose="020B0502040204020203" pitchFamily="34" charset="0"/>
            </a:endParaRPr>
          </a:p>
        </p:txBody>
      </p:sp>
    </p:spTree>
    <p:extLst>
      <p:ext uri="{BB962C8B-B14F-4D97-AF65-F5344CB8AC3E}">
        <p14:creationId xmlns:p14="http://schemas.microsoft.com/office/powerpoint/2010/main" val="289628296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24</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55173" y="454156"/>
            <a:ext cx="6781800" cy="584775"/>
          </a:xfrm>
          <a:prstGeom prst="rect">
            <a:avLst/>
          </a:prstGeom>
          <a:noFill/>
        </p:spPr>
        <p:txBody>
          <a:bodyPr wrap="square" rtlCol="0">
            <a:spAutoFit/>
          </a:bodyPr>
          <a:lstStyle/>
          <a:p>
            <a:r>
              <a:rPr lang="en-US" sz="3200" dirty="0" smtClean="0">
                <a:latin typeface="Bahnschrift SemiLightBahnschrift SemiLight"/>
              </a:rPr>
              <a:t>Related work</a:t>
            </a:r>
            <a:endParaRPr lang="en-US" sz="3200" dirty="0">
              <a:latin typeface="Bahnschrift SemiLightBahnschrift SemiLight"/>
            </a:endParaRPr>
          </a:p>
        </p:txBody>
      </p:sp>
      <p:sp>
        <p:nvSpPr>
          <p:cNvPr id="14" name="Rectangle 13"/>
          <p:cNvSpPr/>
          <p:nvPr/>
        </p:nvSpPr>
        <p:spPr>
          <a:xfrm>
            <a:off x="807028" y="1550040"/>
            <a:ext cx="3852583" cy="461665"/>
          </a:xfrm>
          <a:prstGeom prst="rect">
            <a:avLst/>
          </a:prstGeom>
        </p:spPr>
        <p:txBody>
          <a:bodyPr wrap="square">
            <a:spAutoFit/>
          </a:bodyPr>
          <a:lstStyle/>
          <a:p>
            <a:r>
              <a:rPr lang="en-US" sz="2400" dirty="0" smtClean="0">
                <a:latin typeface="Bahnschrift SemiLight"/>
              </a:rPr>
              <a:t>Whack a mole</a:t>
            </a:r>
            <a:endParaRPr lang="en-US" sz="2400" dirty="0">
              <a:latin typeface="Bahnschrift SemiLight"/>
            </a:endParaRPr>
          </a:p>
        </p:txBody>
      </p:sp>
      <p:sp>
        <p:nvSpPr>
          <p:cNvPr id="6" name="TextBox 5"/>
          <p:cNvSpPr txBox="1"/>
          <p:nvPr/>
        </p:nvSpPr>
        <p:spPr>
          <a:xfrm>
            <a:off x="820883" y="2396426"/>
            <a:ext cx="6393872" cy="1323439"/>
          </a:xfrm>
          <a:prstGeom prst="rect">
            <a:avLst/>
          </a:prstGeom>
          <a:noFill/>
        </p:spPr>
        <p:txBody>
          <a:bodyPr wrap="square" rtlCol="0">
            <a:spAutoFit/>
          </a:bodyPr>
          <a:lstStyle/>
          <a:p>
            <a:r>
              <a:rPr lang="en-IN" sz="2000" b="1" i="1" dirty="0" smtClean="0"/>
              <a:t>Whack-A-Mole</a:t>
            </a:r>
            <a:r>
              <a:rPr lang="en-IN" sz="2000" dirty="0"/>
              <a:t> is an </a:t>
            </a:r>
            <a:r>
              <a:rPr lang="en-IN" sz="2000" dirty="0">
                <a:hlinkClick r:id="rId3" tooltip="Arcade game"/>
              </a:rPr>
              <a:t>arcade game</a:t>
            </a:r>
            <a:r>
              <a:rPr lang="en-IN" sz="2000" dirty="0"/>
              <a:t>. It was created in 1975 by the amusements manufacturer </a:t>
            </a:r>
            <a:r>
              <a:rPr lang="en-IN" sz="2000" dirty="0">
                <a:hlinkClick r:id="rId4" tooltip="TOGO"/>
              </a:rPr>
              <a:t>TOGO</a:t>
            </a:r>
            <a:r>
              <a:rPr lang="en-IN" sz="2000" dirty="0"/>
              <a:t> in Japan, where it was originally known as </a:t>
            </a:r>
            <a:r>
              <a:rPr lang="en-IN" sz="2000" b="1" i="1" dirty="0"/>
              <a:t>Mogura Taiji</a:t>
            </a:r>
            <a:r>
              <a:rPr lang="en-IN" sz="2000" dirty="0"/>
              <a:t> (</a:t>
            </a:r>
            <a:r>
              <a:rPr lang="ja-JP" altLang="en-US" sz="2000" dirty="0"/>
              <a:t>モグラ退治</a:t>
            </a:r>
            <a:r>
              <a:rPr lang="en-US" altLang="ja-JP" sz="2000" dirty="0"/>
              <a:t>, "</a:t>
            </a:r>
            <a:r>
              <a:rPr lang="en-IN" sz="2000" dirty="0"/>
              <a:t>Mole Buster") or </a:t>
            </a:r>
            <a:r>
              <a:rPr lang="en-IN" sz="2000" b="1" i="1" dirty="0"/>
              <a:t>Mogura Tataki</a:t>
            </a:r>
            <a:r>
              <a:rPr lang="en-IN" sz="2000" dirty="0"/>
              <a:t> (</a:t>
            </a:r>
            <a:r>
              <a:rPr lang="ja-JP" altLang="en-US" sz="2000" dirty="0"/>
              <a:t>モグラたたき</a:t>
            </a:r>
            <a:r>
              <a:rPr lang="en-US" altLang="ja-JP" sz="2000" dirty="0"/>
              <a:t>, "</a:t>
            </a:r>
            <a:r>
              <a:rPr lang="en-IN" sz="2000" dirty="0"/>
              <a:t>Mole Smash").</a:t>
            </a:r>
            <a:endParaRPr lang="en-IN" sz="2400" dirty="0">
              <a:latin typeface="Bahnschrift SemiLight" panose="020B0502040204020203" pitchFamily="34" charset="0"/>
            </a:endParaRPr>
          </a:p>
        </p:txBody>
      </p:sp>
    </p:spTree>
    <p:extLst>
      <p:ext uri="{BB962C8B-B14F-4D97-AF65-F5344CB8AC3E}">
        <p14:creationId xmlns:p14="http://schemas.microsoft.com/office/powerpoint/2010/main" val="38839254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2438400" y="6324600"/>
            <a:ext cx="4038600" cy="365125"/>
          </a:xfrm>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25</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71600" y="762000"/>
            <a:ext cx="6781800" cy="584775"/>
          </a:xfrm>
          <a:prstGeom prst="rect">
            <a:avLst/>
          </a:prstGeom>
          <a:noFill/>
        </p:spPr>
        <p:txBody>
          <a:bodyPr wrap="square" rtlCol="0">
            <a:spAutoFit/>
          </a:bodyPr>
          <a:lstStyle/>
          <a:p>
            <a:pPr>
              <a:spcBef>
                <a:spcPct val="20000"/>
              </a:spcBef>
            </a:pPr>
            <a:r>
              <a:rPr lang="en-US" sz="3200" b="1" dirty="0" smtClean="0">
                <a:latin typeface="Bahnschrift SemiLightBahnschrift SemiLight"/>
              </a:rPr>
              <a:t>Conclusion</a:t>
            </a:r>
            <a:endParaRPr lang="en-US" sz="3200" b="1" dirty="0">
              <a:latin typeface="Bahnschrift SemiLightBahnschrift SemiLight"/>
            </a:endParaRPr>
          </a:p>
        </p:txBody>
      </p:sp>
      <p:sp>
        <p:nvSpPr>
          <p:cNvPr id="6" name="TextBox 5"/>
          <p:cNvSpPr txBox="1"/>
          <p:nvPr/>
        </p:nvSpPr>
        <p:spPr>
          <a:xfrm>
            <a:off x="685800" y="2286000"/>
            <a:ext cx="7239000" cy="2677656"/>
          </a:xfrm>
          <a:prstGeom prst="rect">
            <a:avLst/>
          </a:prstGeom>
          <a:noFill/>
        </p:spPr>
        <p:txBody>
          <a:bodyPr wrap="square" rtlCol="0">
            <a:spAutoFit/>
          </a:bodyPr>
          <a:lstStyle/>
          <a:p>
            <a:pPr marL="342900" indent="-342900">
              <a:buFont typeface="Arial" pitchFamily="34" charset="0"/>
              <a:buChar char="•"/>
            </a:pPr>
            <a:r>
              <a:rPr lang="en-US" sz="2400" dirty="0" smtClean="0">
                <a:solidFill>
                  <a:srgbClr val="000000"/>
                </a:solidFill>
                <a:latin typeface="Bahnschrift SemiLightBahnschrift SemiLight"/>
                <a:cs typeface="Calibri" pitchFamily="34" charset="0"/>
              </a:rPr>
              <a:t> Know</a:t>
            </a:r>
            <a:r>
              <a:rPr lang="en-US" sz="2400" dirty="0" smtClean="0">
                <a:solidFill>
                  <a:srgbClr val="000000"/>
                </a:solidFill>
                <a:latin typeface="Bahnschrift SemiLightBahnschrift SemiLight"/>
              </a:rPr>
              <a:t> the latest technology and tools.</a:t>
            </a:r>
          </a:p>
          <a:p>
            <a:pPr marL="342900" indent="-342900">
              <a:buFont typeface="Arial" pitchFamily="34" charset="0"/>
              <a:buChar char="•"/>
            </a:pPr>
            <a:r>
              <a:rPr lang="en-US" sz="2400" dirty="0" smtClean="0">
                <a:solidFill>
                  <a:srgbClr val="000000"/>
                </a:solidFill>
                <a:latin typeface="Bahnschrift SemiLightBahnschrift SemiLight"/>
              </a:rPr>
              <a:t> how to </a:t>
            </a:r>
            <a:r>
              <a:rPr lang="en-IN" sz="2400" dirty="0" smtClean="0">
                <a:solidFill>
                  <a:srgbClr val="000000"/>
                </a:solidFill>
                <a:latin typeface="Bahnschrift SemiLightBahnschrift SemiLight"/>
              </a:rPr>
              <a:t>Improved game quality Greater Flexibility</a:t>
            </a:r>
          </a:p>
          <a:p>
            <a:pPr marL="342900" indent="-342900">
              <a:buFont typeface="Arial" pitchFamily="34" charset="0"/>
              <a:buChar char="•"/>
            </a:pPr>
            <a:r>
              <a:rPr lang="en-IN" sz="2400" dirty="0" smtClean="0">
                <a:solidFill>
                  <a:srgbClr val="000000"/>
                </a:solidFill>
                <a:latin typeface="Bahnschrift SemiLightBahnschrift SemiLight"/>
              </a:rPr>
              <a:t> How to Increased Creativity Testing Phase</a:t>
            </a:r>
            <a:r>
              <a:rPr lang="en-US" sz="2400" dirty="0" smtClean="0">
                <a:latin typeface="Bahnschrift SemiLightBahnschrift SemiLight"/>
              </a:rPr>
              <a:t> </a:t>
            </a:r>
          </a:p>
          <a:p>
            <a:pPr marL="342900" indent="-342900">
              <a:buFont typeface="Arial" pitchFamily="34" charset="0"/>
              <a:buChar char="•"/>
            </a:pPr>
            <a:r>
              <a:rPr lang="en-US" sz="2400" dirty="0" smtClean="0">
                <a:latin typeface="Bahnschrift SemiLightBahnschrift SemiLight"/>
              </a:rPr>
              <a:t> Include  game design, scripting, creation of digital assets, animations, understanding hardware, problem solving, critical thinking, collaboration, and project management</a:t>
            </a:r>
            <a:endParaRPr lang="en-IN" sz="2400" b="1" dirty="0">
              <a:solidFill>
                <a:srgbClr val="000000"/>
              </a:solidFill>
              <a:latin typeface="Bahnschrift SemiLightBahnschrift SemiLight"/>
            </a:endParaRPr>
          </a:p>
        </p:txBody>
      </p:sp>
    </p:spTree>
    <p:extLst>
      <p:ext uri="{BB962C8B-B14F-4D97-AF65-F5344CB8AC3E}">
        <p14:creationId xmlns:p14="http://schemas.microsoft.com/office/powerpoint/2010/main" val="15339330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26</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71600" y="762000"/>
            <a:ext cx="6781800" cy="584775"/>
          </a:xfrm>
          <a:prstGeom prst="rect">
            <a:avLst/>
          </a:prstGeom>
          <a:noFill/>
        </p:spPr>
        <p:txBody>
          <a:bodyPr wrap="square" rtlCol="0">
            <a:spAutoFit/>
          </a:bodyPr>
          <a:lstStyle/>
          <a:p>
            <a:r>
              <a:rPr lang="en-US" sz="3200" b="1" dirty="0" smtClean="0">
                <a:latin typeface="Bahnschrift SemiLightBahnschrift SemiLight"/>
              </a:rPr>
              <a:t>Bibliography</a:t>
            </a:r>
            <a:endParaRPr lang="en-US" sz="3200" b="1" dirty="0">
              <a:latin typeface="Bahnschrift SemiLightBahnschrift SemiLight"/>
            </a:endParaRPr>
          </a:p>
        </p:txBody>
      </p:sp>
      <p:sp>
        <p:nvSpPr>
          <p:cNvPr id="6" name="TextBox 5"/>
          <p:cNvSpPr txBox="1"/>
          <p:nvPr/>
        </p:nvSpPr>
        <p:spPr>
          <a:xfrm>
            <a:off x="457200" y="1676400"/>
            <a:ext cx="6705600" cy="4154984"/>
          </a:xfrm>
          <a:prstGeom prst="rect">
            <a:avLst/>
          </a:prstGeom>
          <a:noFill/>
        </p:spPr>
        <p:txBody>
          <a:bodyPr wrap="square" rtlCol="0">
            <a:spAutoFit/>
          </a:bodyPr>
          <a:lstStyle/>
          <a:p>
            <a:pPr marL="342900" indent="-342900">
              <a:buFont typeface="Arial" pitchFamily="34" charset="0"/>
              <a:buChar char="•"/>
            </a:pPr>
            <a:r>
              <a:rPr lang="en-US" sz="2400" dirty="0"/>
              <a:t> </a:t>
            </a:r>
            <a:r>
              <a:rPr lang="en-US" sz="2400" dirty="0">
                <a:latin typeface="Bahnschrift SemiLightBahnschrift SemiLight"/>
              </a:rPr>
              <a:t>(w3 </a:t>
            </a:r>
            <a:r>
              <a:rPr lang="en-US" sz="2400" dirty="0" smtClean="0">
                <a:latin typeface="Bahnschrift SemiLightBahnschrift SemiLight"/>
              </a:rPr>
              <a:t>school)html</a:t>
            </a:r>
            <a:endParaRPr lang="en-US" sz="2400" dirty="0">
              <a:latin typeface="Bahnschrift SemiLightBahnschrift SemiLight"/>
            </a:endParaRPr>
          </a:p>
          <a:p>
            <a:r>
              <a:rPr lang="en-US" sz="2400" dirty="0" smtClean="0">
                <a:latin typeface="Bahnschrift SemiLightBahnschrift SemiLight"/>
                <a:hlinkClick r:id="rId3"/>
              </a:rPr>
              <a:t>https</a:t>
            </a:r>
            <a:r>
              <a:rPr lang="en-US" sz="2400" dirty="0">
                <a:latin typeface="Bahnschrift SemiLightBahnschrift SemiLight"/>
                <a:hlinkClick r:id="rId3"/>
              </a:rPr>
              <a:t>://</a:t>
            </a:r>
            <a:r>
              <a:rPr lang="en-US" sz="2400" dirty="0" smtClean="0">
                <a:latin typeface="Bahnschrift SemiLightBahnschrift SemiLight"/>
                <a:hlinkClick r:id="rId3"/>
              </a:rPr>
              <a:t>www.youtube.com/watch?v=hKB-YGF14SY&amp;t=9341s</a:t>
            </a:r>
            <a:endParaRPr lang="en-US" sz="2400" dirty="0" smtClean="0">
              <a:latin typeface="Bahnschrift SemiLightBahnschrift SemiLight"/>
            </a:endParaRPr>
          </a:p>
          <a:p>
            <a:endParaRPr lang="en-US" sz="2400" dirty="0" smtClean="0">
              <a:latin typeface="Bahnschrift SemiLightBahnschrift SemiLight"/>
            </a:endParaRPr>
          </a:p>
          <a:p>
            <a:pPr marL="342900" indent="-342900">
              <a:buFont typeface="Arial" pitchFamily="34" charset="0"/>
              <a:buChar char="•"/>
            </a:pPr>
            <a:r>
              <a:rPr lang="en-US" sz="2400" dirty="0" smtClean="0">
                <a:latin typeface="Bahnschrift SemiLightBahnschrift SemiLight"/>
              </a:rPr>
              <a:t> </a:t>
            </a:r>
            <a:r>
              <a:rPr lang="en-US" sz="2400" dirty="0">
                <a:latin typeface="Bahnschrift SemiLightBahnschrift SemiLight"/>
              </a:rPr>
              <a:t>(Canvas videos) </a:t>
            </a:r>
          </a:p>
          <a:p>
            <a:r>
              <a:rPr lang="en-US" sz="2400" dirty="0">
                <a:latin typeface="Bahnschrift SemiLightBahnschrift SemiLight"/>
                <a:hlinkClick r:id="rId4"/>
              </a:rPr>
              <a:t>https://</a:t>
            </a:r>
            <a:r>
              <a:rPr lang="en-US" sz="2400" dirty="0" smtClean="0">
                <a:latin typeface="Bahnschrift SemiLightBahnschrift SemiLight"/>
                <a:hlinkClick r:id="rId4"/>
              </a:rPr>
              <a:t>www.youtube.com/watch?v=4V0-YpO-KZo&amp;t=1221s</a:t>
            </a:r>
            <a:endParaRPr lang="en-US" sz="2400" dirty="0" smtClean="0">
              <a:latin typeface="Bahnschrift SemiLightBahnschrift SemiLight"/>
            </a:endParaRPr>
          </a:p>
          <a:p>
            <a:endParaRPr lang="en-US" sz="2400" dirty="0" smtClean="0">
              <a:latin typeface="Bahnschrift SemiLightBahnschrift SemiLight"/>
            </a:endParaRPr>
          </a:p>
          <a:p>
            <a:pPr marL="342900" indent="-342900">
              <a:buFont typeface="Arial" pitchFamily="34" charset="0"/>
              <a:buChar char="•"/>
            </a:pPr>
            <a:r>
              <a:rPr lang="en-US" sz="2400" dirty="0" smtClean="0">
                <a:latin typeface="Bahnschrift SemiLightBahnschrift SemiLight"/>
              </a:rPr>
              <a:t>(</a:t>
            </a:r>
            <a:r>
              <a:rPr lang="en-US" sz="2400" dirty="0">
                <a:latin typeface="Bahnschrift SemiLightBahnschrift SemiLight"/>
              </a:rPr>
              <a:t>Paint 3d </a:t>
            </a:r>
            <a:r>
              <a:rPr lang="en-US" sz="2400" dirty="0" smtClean="0">
                <a:latin typeface="Bahnschrift SemiLightBahnschrift SemiLight"/>
              </a:rPr>
              <a:t>videos)</a:t>
            </a:r>
          </a:p>
          <a:p>
            <a:r>
              <a:rPr lang="en-US" sz="2400" dirty="0" smtClean="0">
                <a:latin typeface="Bahnschrift SemiLightBahnschrift SemiLight"/>
                <a:hlinkClick r:id="rId5"/>
              </a:rPr>
              <a:t>https</a:t>
            </a:r>
            <a:r>
              <a:rPr lang="en-US" sz="2400" dirty="0">
                <a:latin typeface="Bahnschrift SemiLightBahnschrift SemiLight"/>
                <a:hlinkClick r:id="rId5"/>
              </a:rPr>
              <a:t>://bvres.org/pdf_files/Tutorial_PDF/Beginning_Microsoft_Paint_3D.pdf</a:t>
            </a:r>
            <a:r>
              <a:rPr lang="en-US" sz="2400" dirty="0">
                <a:latin typeface="Bahnschrift SemiLightBahnschrift SemiLight"/>
              </a:rPr>
              <a:t>     </a:t>
            </a:r>
            <a:endParaRPr lang="en-US" sz="2400" dirty="0" smtClean="0">
              <a:latin typeface="Bahnschrift SemiLightBahnschrift SemiLight"/>
            </a:endParaRPr>
          </a:p>
        </p:txBody>
      </p:sp>
    </p:spTree>
    <p:extLst>
      <p:ext uri="{BB962C8B-B14F-4D97-AF65-F5344CB8AC3E}">
        <p14:creationId xmlns:p14="http://schemas.microsoft.com/office/powerpoint/2010/main" val="35397684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27</a:t>
            </a:fld>
            <a:endParaRPr lang="en-US" dirty="0"/>
          </a:p>
        </p:txBody>
      </p:sp>
      <p:sp>
        <p:nvSpPr>
          <p:cNvPr id="4" name="Rectangle 3"/>
          <p:cNvSpPr/>
          <p:nvPr/>
        </p:nvSpPr>
        <p:spPr>
          <a:xfrm>
            <a:off x="533400" y="1524000"/>
            <a:ext cx="4572000" cy="4524315"/>
          </a:xfrm>
          <a:prstGeom prst="rect">
            <a:avLst/>
          </a:prstGeom>
        </p:spPr>
        <p:txBody>
          <a:bodyPr>
            <a:spAutoFit/>
          </a:bodyPr>
          <a:lstStyle/>
          <a:p>
            <a:pPr marL="285750" indent="-285750">
              <a:buFont typeface="Arial" pitchFamily="34" charset="0"/>
              <a:buChar char="•"/>
            </a:pPr>
            <a:r>
              <a:rPr lang="en-US" sz="2400" dirty="0" smtClean="0">
                <a:latin typeface="Bahnschrift SemiLightBahnschrift SemiLight"/>
              </a:rPr>
              <a:t>Java </a:t>
            </a:r>
            <a:r>
              <a:rPr lang="en-US" sz="2400" dirty="0">
                <a:latin typeface="Bahnschrift SemiLightBahnschrift SemiLight"/>
              </a:rPr>
              <a:t>t </a:t>
            </a:r>
            <a:r>
              <a:rPr lang="en-US" sz="2400" dirty="0" smtClean="0">
                <a:latin typeface="Bahnschrift SemiLightBahnschrift SemiLight"/>
              </a:rPr>
              <a:t>point</a:t>
            </a:r>
          </a:p>
          <a:p>
            <a:r>
              <a:rPr lang="en-US" sz="2400" dirty="0" smtClean="0">
                <a:latin typeface="Bahnschrift SemiLightBahnschrift SemiLight"/>
                <a:hlinkClick r:id="rId2"/>
              </a:rPr>
              <a:t>https</a:t>
            </a:r>
            <a:r>
              <a:rPr lang="en-US" sz="2400" dirty="0">
                <a:latin typeface="Bahnschrift SemiLightBahnschrift SemiLight"/>
                <a:hlinkClick r:id="rId2"/>
              </a:rPr>
              <a:t>://www.w3schools.com/js/default.asp </a:t>
            </a:r>
            <a:endParaRPr lang="en-US" sz="2400" dirty="0" smtClean="0">
              <a:latin typeface="Bahnschrift SemiLightBahnschrift SemiLight"/>
            </a:endParaRPr>
          </a:p>
          <a:p>
            <a:pPr marL="285750" indent="-285750">
              <a:buFont typeface="Arial" pitchFamily="34" charset="0"/>
              <a:buChar char="•"/>
            </a:pPr>
            <a:r>
              <a:rPr lang="en-US" sz="2400" dirty="0" smtClean="0">
                <a:latin typeface="Bahnschrift SemiLightBahnschrift SemiLight"/>
              </a:rPr>
              <a:t>Git and </a:t>
            </a:r>
            <a:r>
              <a:rPr lang="en-US" sz="2400" dirty="0" err="1" smtClean="0">
                <a:latin typeface="Bahnschrift SemiLightBahnschrift SemiLight"/>
              </a:rPr>
              <a:t>github</a:t>
            </a:r>
            <a:r>
              <a:rPr lang="en-US" sz="2400" dirty="0" smtClean="0">
                <a:latin typeface="Bahnschrift SemiLightBahnschrift SemiLight"/>
              </a:rPr>
              <a:t>(learning)</a:t>
            </a:r>
            <a:endParaRPr lang="en-US" sz="2400" dirty="0" smtClean="0">
              <a:latin typeface="Bahnschrift SemiLightBahnschrift SemiLight"/>
              <a:hlinkClick r:id="rId3"/>
            </a:endParaRPr>
          </a:p>
          <a:p>
            <a:r>
              <a:rPr lang="en-IN" sz="2400" dirty="0">
                <a:latin typeface="Bahnschrift SemiLightBahnschrift SemiLight"/>
                <a:hlinkClick r:id="rId3"/>
              </a:rPr>
              <a:t>https://</a:t>
            </a:r>
            <a:r>
              <a:rPr lang="en-IN" sz="2400" dirty="0" smtClean="0">
                <a:latin typeface="Bahnschrift SemiLightBahnschrift SemiLight"/>
                <a:hlinkClick r:id="rId3"/>
              </a:rPr>
              <a:t>youtu.be/Uz_mTOQL9Tw?si=1F7joZ5gJv_xnlkY</a:t>
            </a:r>
            <a:endParaRPr lang="en-IN" sz="2400" dirty="0" smtClean="0">
              <a:latin typeface="Bahnschrift SemiLightBahnschrift SemiLight"/>
            </a:endParaRPr>
          </a:p>
          <a:p>
            <a:endParaRPr lang="en-IN" sz="2400" dirty="0">
              <a:latin typeface="Bahnschrift SemiLightBahnschrift SemiLight"/>
            </a:endParaRPr>
          </a:p>
          <a:p>
            <a:pPr marL="342900" indent="-342900">
              <a:buFont typeface="Arial" panose="020B0604020202020204" pitchFamily="34" charset="0"/>
              <a:buChar char="•"/>
            </a:pPr>
            <a:r>
              <a:rPr lang="en-IN" sz="2400" dirty="0" smtClean="0">
                <a:latin typeface="Bahnschrift SemiLightBahnschrift SemiLight"/>
              </a:rPr>
              <a:t>Git profile</a:t>
            </a:r>
            <a:endParaRPr lang="en-IN" sz="2400" dirty="0" smtClean="0">
              <a:latin typeface="Bahnschrift SemiLightBahnschrift SemiLight"/>
              <a:hlinkClick r:id="rId4"/>
            </a:endParaRPr>
          </a:p>
          <a:p>
            <a:r>
              <a:rPr lang="en-IN" sz="2400" dirty="0">
                <a:latin typeface="Bahnschrift SemiLightBahnschrift SemiLight"/>
                <a:hlinkClick r:id="rId4"/>
              </a:rPr>
              <a:t>https://github.com/jinal-58-vachheta/project-game-o-menia?tab=readme-ov-file#readme </a:t>
            </a:r>
            <a:endParaRPr lang="en-IN" sz="2400" dirty="0">
              <a:latin typeface="Bahnschrift SemiLightBahnschrift SemiLight"/>
            </a:endParaRPr>
          </a:p>
        </p:txBody>
      </p:sp>
      <p:pic>
        <p:nvPicPr>
          <p:cNvPr id="5"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2400" y="152400"/>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2819400" y="204044"/>
            <a:ext cx="2743200" cy="584775"/>
          </a:xfrm>
          <a:prstGeom prst="rect">
            <a:avLst/>
          </a:prstGeom>
        </p:spPr>
        <p:txBody>
          <a:bodyPr wrap="square">
            <a:spAutoFit/>
          </a:bodyPr>
          <a:lstStyle/>
          <a:p>
            <a:r>
              <a:rPr lang="en-US" sz="3200" b="1" dirty="0">
                <a:latin typeface="Bahnschrift SemiLightBahnschrift SemiLight"/>
              </a:rPr>
              <a:t>Bibliography</a:t>
            </a:r>
          </a:p>
        </p:txBody>
      </p:sp>
    </p:spTree>
    <p:extLst>
      <p:ext uri="{BB962C8B-B14F-4D97-AF65-F5344CB8AC3E}">
        <p14:creationId xmlns:p14="http://schemas.microsoft.com/office/powerpoint/2010/main" val="20332324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2438400" y="6324600"/>
            <a:ext cx="4038600" cy="365125"/>
          </a:xfrm>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28</a:t>
            </a:fld>
            <a:endParaRPr lang="en-US" dirty="0"/>
          </a:p>
        </p:txBody>
      </p:sp>
      <p:sp>
        <p:nvSpPr>
          <p:cNvPr id="5" name="TextBox 4"/>
          <p:cNvSpPr txBox="1"/>
          <p:nvPr/>
        </p:nvSpPr>
        <p:spPr>
          <a:xfrm>
            <a:off x="2999509" y="2971800"/>
            <a:ext cx="3505200" cy="830997"/>
          </a:xfrm>
          <a:prstGeom prst="rect">
            <a:avLst/>
          </a:prstGeom>
          <a:noFill/>
        </p:spPr>
        <p:txBody>
          <a:bodyPr wrap="square" rtlCol="0">
            <a:spAutoFit/>
          </a:bodyPr>
          <a:lstStyle/>
          <a:p>
            <a:pPr>
              <a:spcBef>
                <a:spcPct val="20000"/>
              </a:spcBef>
            </a:pPr>
            <a:r>
              <a:rPr lang="en-US" sz="4800" b="1" dirty="0" smtClean="0">
                <a:solidFill>
                  <a:schemeClr val="accent4">
                    <a:lumMod val="75000"/>
                  </a:schemeClr>
                </a:solidFill>
                <a:latin typeface="Bahnschrift SemiLightBahnschrift SemiLight"/>
              </a:rPr>
              <a:t>Thank you</a:t>
            </a:r>
            <a:endParaRPr lang="en-US" sz="4800" b="1" dirty="0">
              <a:solidFill>
                <a:schemeClr val="accent4">
                  <a:lumMod val="75000"/>
                </a:schemeClr>
              </a:solidFill>
              <a:latin typeface="Bahnschrift SemiLightBahnschrift SemiLight"/>
            </a:endParaRPr>
          </a:p>
        </p:txBody>
      </p:sp>
      <p:pic>
        <p:nvPicPr>
          <p:cNvPr id="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19365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77161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3</a:t>
            </a:fld>
            <a:endParaRPr 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04044"/>
            <a:ext cx="1219200" cy="954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494294" y="357956"/>
            <a:ext cx="7010400" cy="646331"/>
          </a:xfrm>
          <a:prstGeom prst="rect">
            <a:avLst/>
          </a:prstGeom>
          <a:noFill/>
        </p:spPr>
        <p:txBody>
          <a:bodyPr wrap="square" rtlCol="0">
            <a:spAutoFit/>
          </a:bodyPr>
          <a:lstStyle/>
          <a:p>
            <a:r>
              <a:rPr lang="en-US" sz="3600" dirty="0" smtClean="0">
                <a:latin typeface="Bahnschrift SemiLight" pitchFamily="34" charset="0"/>
              </a:rPr>
              <a:t>Project Profile</a:t>
            </a:r>
            <a:endParaRPr lang="en-IN" sz="3600" dirty="0">
              <a:latin typeface="Bahnschrift SemiLight" pitchFamily="34"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991578170"/>
              </p:ext>
            </p:extLst>
          </p:nvPr>
        </p:nvGraphicFramePr>
        <p:xfrm>
          <a:off x="1470049" y="1044364"/>
          <a:ext cx="7010400" cy="5400764"/>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804075452"/>
                    </a:ext>
                  </a:extLst>
                </a:gridCol>
                <a:gridCol w="3505200">
                  <a:extLst>
                    <a:ext uri="{9D8B030D-6E8A-4147-A177-3AD203B41FA5}">
                      <a16:colId xmlns:a16="http://schemas.microsoft.com/office/drawing/2014/main" val="1561721441"/>
                    </a:ext>
                  </a:extLst>
                </a:gridCol>
              </a:tblGrid>
              <a:tr h="598714">
                <a:tc>
                  <a:txBody>
                    <a:bodyPr/>
                    <a:lstStyle/>
                    <a:p>
                      <a:r>
                        <a:rPr lang="en-IN" sz="2400" dirty="0" smtClean="0">
                          <a:latin typeface="Bahnschrift SemiLight" panose="020B0502040204020203" pitchFamily="34" charset="0"/>
                        </a:rPr>
                        <a:t>Title</a:t>
                      </a:r>
                      <a:endParaRPr lang="en-IN" sz="2400" dirty="0">
                        <a:latin typeface="Bahnschrift SemiLight" panose="020B0502040204020203" pitchFamily="34" charset="0"/>
                      </a:endParaRPr>
                    </a:p>
                  </a:txBody>
                  <a:tcPr/>
                </a:tc>
                <a:tc>
                  <a:txBody>
                    <a:bodyPr/>
                    <a:lstStyle/>
                    <a:p>
                      <a:r>
                        <a:rPr lang="en-IN" sz="2400" dirty="0" smtClean="0">
                          <a:latin typeface="Bahnschrift SemiLight" panose="020B0502040204020203" pitchFamily="34" charset="0"/>
                        </a:rPr>
                        <a:t>Description</a:t>
                      </a:r>
                      <a:endParaRPr lang="en-IN" sz="2400" dirty="0">
                        <a:latin typeface="Bahnschrift SemiLight" panose="020B0502040204020203" pitchFamily="34" charset="0"/>
                      </a:endParaRPr>
                    </a:p>
                  </a:txBody>
                  <a:tcPr/>
                </a:tc>
                <a:extLst>
                  <a:ext uri="{0D108BD9-81ED-4DB2-BD59-A6C34878D82A}">
                    <a16:rowId xmlns:a16="http://schemas.microsoft.com/office/drawing/2014/main" val="3983542418"/>
                  </a:ext>
                </a:extLst>
              </a:tr>
              <a:tr h="649514">
                <a:tc>
                  <a:txBody>
                    <a:bodyPr/>
                    <a:lstStyle/>
                    <a:p>
                      <a:r>
                        <a:rPr lang="en-IN" sz="2400" dirty="0" smtClean="0">
                          <a:latin typeface="Bahnschrift SemiLight" panose="020B0502040204020203" pitchFamily="34" charset="0"/>
                        </a:rPr>
                        <a:t>Project</a:t>
                      </a:r>
                      <a:endParaRPr lang="en-IN" sz="2400" dirty="0">
                        <a:latin typeface="Bahnschrift SemiLight" panose="020B0502040204020203" pitchFamily="34" charset="0"/>
                      </a:endParaRPr>
                    </a:p>
                  </a:txBody>
                  <a:tcPr/>
                </a:tc>
                <a:tc>
                  <a:txBody>
                    <a:bodyPr/>
                    <a:lstStyle/>
                    <a:p>
                      <a:r>
                        <a:rPr lang="en-IN" sz="2400" dirty="0" smtClean="0">
                          <a:latin typeface="Bahnschrift SemiLight" panose="020B0502040204020203" pitchFamily="34" charset="0"/>
                        </a:rPr>
                        <a:t>Game -O-</a:t>
                      </a:r>
                      <a:r>
                        <a:rPr lang="en-IN" sz="2400" baseline="0" dirty="0" smtClean="0">
                          <a:latin typeface="Bahnschrift SemiLight" panose="020B0502040204020203" pitchFamily="34" charset="0"/>
                        </a:rPr>
                        <a:t> Menia</a:t>
                      </a:r>
                      <a:endParaRPr lang="en-IN" sz="2400" dirty="0">
                        <a:latin typeface="Bahnschrift SemiLight" panose="020B0502040204020203" pitchFamily="34" charset="0"/>
                      </a:endParaRPr>
                    </a:p>
                  </a:txBody>
                  <a:tcPr/>
                </a:tc>
                <a:extLst>
                  <a:ext uri="{0D108BD9-81ED-4DB2-BD59-A6C34878D82A}">
                    <a16:rowId xmlns:a16="http://schemas.microsoft.com/office/drawing/2014/main" val="2565412352"/>
                  </a:ext>
                </a:extLst>
              </a:tr>
              <a:tr h="649514">
                <a:tc>
                  <a:txBody>
                    <a:bodyPr/>
                    <a:lstStyle/>
                    <a:p>
                      <a:r>
                        <a:rPr lang="en-IN" sz="2400" dirty="0" smtClean="0">
                          <a:latin typeface="Bahnschrift SemiLight" panose="020B0502040204020203" pitchFamily="34" charset="0"/>
                        </a:rPr>
                        <a:t>IDE</a:t>
                      </a:r>
                      <a:endParaRPr lang="en-IN" sz="2400" dirty="0">
                        <a:latin typeface="Bahnschrift SemiLight" panose="020B0502040204020203" pitchFamily="34" charset="0"/>
                      </a:endParaRPr>
                    </a:p>
                  </a:txBody>
                  <a:tcPr/>
                </a:tc>
                <a:tc>
                  <a:txBody>
                    <a:bodyPr/>
                    <a:lstStyle/>
                    <a:p>
                      <a:r>
                        <a:rPr lang="en-IN" sz="2400" dirty="0" smtClean="0">
                          <a:latin typeface="Bahnschrift SemiLight" panose="020B0502040204020203" pitchFamily="34" charset="0"/>
                        </a:rPr>
                        <a:t>Visual studio code</a:t>
                      </a:r>
                      <a:endParaRPr lang="en-IN" sz="2400" dirty="0">
                        <a:latin typeface="Bahnschrift SemiLight" panose="020B0502040204020203" pitchFamily="34" charset="0"/>
                      </a:endParaRPr>
                    </a:p>
                  </a:txBody>
                  <a:tcPr/>
                </a:tc>
                <a:extLst>
                  <a:ext uri="{0D108BD9-81ED-4DB2-BD59-A6C34878D82A}">
                    <a16:rowId xmlns:a16="http://schemas.microsoft.com/office/drawing/2014/main" val="3874250997"/>
                  </a:ext>
                </a:extLst>
              </a:tr>
              <a:tr h="649514">
                <a:tc>
                  <a:txBody>
                    <a:bodyPr/>
                    <a:lstStyle/>
                    <a:p>
                      <a:r>
                        <a:rPr lang="en-IN" sz="2400" dirty="0" smtClean="0">
                          <a:latin typeface="Bahnschrift SemiLight" panose="020B0502040204020203" pitchFamily="34" charset="0"/>
                        </a:rPr>
                        <a:t>Team size</a:t>
                      </a:r>
                      <a:endParaRPr lang="en-IN" sz="2400" dirty="0">
                        <a:latin typeface="Bahnschrift SemiLight" panose="020B0502040204020203" pitchFamily="34" charset="0"/>
                      </a:endParaRPr>
                    </a:p>
                  </a:txBody>
                  <a:tcPr/>
                </a:tc>
                <a:tc>
                  <a:txBody>
                    <a:bodyPr/>
                    <a:lstStyle/>
                    <a:p>
                      <a:r>
                        <a:rPr lang="en-IN" sz="2400" dirty="0" smtClean="0">
                          <a:latin typeface="Bahnschrift SemiLight" panose="020B0502040204020203" pitchFamily="34" charset="0"/>
                        </a:rPr>
                        <a:t>4 members</a:t>
                      </a:r>
                      <a:endParaRPr lang="en-IN" sz="2400" dirty="0">
                        <a:latin typeface="Bahnschrift SemiLight" panose="020B0502040204020203" pitchFamily="34" charset="0"/>
                      </a:endParaRPr>
                    </a:p>
                  </a:txBody>
                  <a:tcPr/>
                </a:tc>
                <a:extLst>
                  <a:ext uri="{0D108BD9-81ED-4DB2-BD59-A6C34878D82A}">
                    <a16:rowId xmlns:a16="http://schemas.microsoft.com/office/drawing/2014/main" val="2055116418"/>
                  </a:ext>
                </a:extLst>
              </a:tr>
              <a:tr h="649514">
                <a:tc>
                  <a:txBody>
                    <a:bodyPr/>
                    <a:lstStyle/>
                    <a:p>
                      <a:r>
                        <a:rPr lang="en-IN" sz="2400" dirty="0" smtClean="0">
                          <a:latin typeface="Bahnschrift SemiLight" panose="020B0502040204020203" pitchFamily="34" charset="0"/>
                        </a:rPr>
                        <a:t>Team</a:t>
                      </a:r>
                      <a:r>
                        <a:rPr lang="en-IN" sz="2400" baseline="0" dirty="0" smtClean="0">
                          <a:latin typeface="Bahnschrift SemiLight" panose="020B0502040204020203" pitchFamily="34" charset="0"/>
                        </a:rPr>
                        <a:t> members</a:t>
                      </a:r>
                      <a:endParaRPr lang="en-IN" sz="2400" dirty="0">
                        <a:latin typeface="Bahnschrift SemiLight" panose="020B0502040204020203" pitchFamily="34" charset="0"/>
                      </a:endParaRPr>
                    </a:p>
                  </a:txBody>
                  <a:tcPr/>
                </a:tc>
                <a:tc>
                  <a:txBody>
                    <a:bodyPr/>
                    <a:lstStyle/>
                    <a:p>
                      <a:pPr algn="l"/>
                      <a:r>
                        <a:rPr lang="en-US" sz="2400" dirty="0" smtClean="0">
                          <a:solidFill>
                            <a:schemeClr val="tx2">
                              <a:lumMod val="50000"/>
                            </a:schemeClr>
                          </a:solidFill>
                          <a:latin typeface="Bahnschrift SemiLight" pitchFamily="34" charset="0"/>
                        </a:rPr>
                        <a:t> Mansuri Aasima (18)</a:t>
                      </a:r>
                    </a:p>
                    <a:p>
                      <a:pPr algn="l"/>
                      <a:r>
                        <a:rPr lang="en-US" sz="2400" dirty="0" smtClean="0">
                          <a:solidFill>
                            <a:schemeClr val="tx2">
                              <a:lumMod val="50000"/>
                            </a:schemeClr>
                          </a:solidFill>
                          <a:latin typeface="Bahnschrift SemiLight" pitchFamily="34" charset="0"/>
                        </a:rPr>
                        <a:t>  Vachheta Jinal (58)</a:t>
                      </a:r>
                    </a:p>
                    <a:p>
                      <a:pPr algn="l"/>
                      <a:r>
                        <a:rPr lang="en-US" sz="2400" dirty="0" smtClean="0">
                          <a:solidFill>
                            <a:schemeClr val="tx2">
                              <a:lumMod val="50000"/>
                            </a:schemeClr>
                          </a:solidFill>
                          <a:latin typeface="Bahnschrift SemiLight" pitchFamily="34" charset="0"/>
                        </a:rPr>
                        <a:t>  Patoliya Drashti (32)</a:t>
                      </a:r>
                    </a:p>
                    <a:p>
                      <a:pPr algn="l"/>
                      <a:r>
                        <a:rPr lang="en-US" sz="2400" dirty="0" smtClean="0">
                          <a:solidFill>
                            <a:schemeClr val="tx2">
                              <a:lumMod val="50000"/>
                            </a:schemeClr>
                          </a:solidFill>
                          <a:latin typeface="Bahnschrift SemiLight" pitchFamily="34" charset="0"/>
                        </a:rPr>
                        <a:t>  Gohel Shreya (09)</a:t>
                      </a:r>
                      <a:endParaRPr lang="en-IN" sz="2400" dirty="0">
                        <a:latin typeface="Bahnschrift SemiLight" panose="020B0502040204020203" pitchFamily="34" charset="0"/>
                      </a:endParaRPr>
                    </a:p>
                  </a:txBody>
                  <a:tcPr/>
                </a:tc>
                <a:extLst>
                  <a:ext uri="{0D108BD9-81ED-4DB2-BD59-A6C34878D82A}">
                    <a16:rowId xmlns:a16="http://schemas.microsoft.com/office/drawing/2014/main" val="2134740984"/>
                  </a:ext>
                </a:extLst>
              </a:tr>
              <a:tr h="649514">
                <a:tc>
                  <a:txBody>
                    <a:bodyPr/>
                    <a:lstStyle/>
                    <a:p>
                      <a:r>
                        <a:rPr lang="en-IN" sz="2400" dirty="0" smtClean="0">
                          <a:latin typeface="Bahnschrift SemiLight" panose="020B0502040204020203" pitchFamily="34" charset="0"/>
                        </a:rPr>
                        <a:t>Guide</a:t>
                      </a:r>
                      <a:endParaRPr lang="en-IN" sz="2400" dirty="0">
                        <a:latin typeface="Bahnschrift SemiLight" panose="020B0502040204020203" pitchFamily="34" charset="0"/>
                      </a:endParaRPr>
                    </a:p>
                  </a:txBody>
                  <a:tcPr/>
                </a:tc>
                <a:tc>
                  <a:txBody>
                    <a:bodyPr/>
                    <a:lstStyle/>
                    <a:p>
                      <a:pPr algn="l"/>
                      <a:r>
                        <a:rPr lang="en-US" sz="2400" dirty="0" smtClean="0">
                          <a:solidFill>
                            <a:schemeClr val="tx2">
                              <a:lumMod val="50000"/>
                            </a:schemeClr>
                          </a:solidFill>
                          <a:latin typeface="Bahnschrift SemiLight" panose="020B0502040204020203" pitchFamily="34" charset="0"/>
                        </a:rPr>
                        <a:t>Dr. Bhumika Shah</a:t>
                      </a:r>
                      <a:endParaRPr lang="en-US" sz="2400" dirty="0">
                        <a:solidFill>
                          <a:schemeClr val="tx2">
                            <a:lumMod val="50000"/>
                          </a:schemeClr>
                        </a:solidFill>
                        <a:latin typeface="Bahnschrift SemiLight" panose="020B0502040204020203" pitchFamily="34" charset="0"/>
                      </a:endParaRPr>
                    </a:p>
                  </a:txBody>
                  <a:tcPr/>
                </a:tc>
                <a:extLst>
                  <a:ext uri="{0D108BD9-81ED-4DB2-BD59-A6C34878D82A}">
                    <a16:rowId xmlns:a16="http://schemas.microsoft.com/office/drawing/2014/main" val="2814506212"/>
                  </a:ext>
                </a:extLst>
              </a:tr>
              <a:tr h="649514">
                <a:tc>
                  <a:txBody>
                    <a:bodyPr/>
                    <a:lstStyle/>
                    <a:p>
                      <a:r>
                        <a:rPr lang="en-IN" sz="2400" dirty="0" smtClean="0">
                          <a:latin typeface="Bahnschrift SemiLight" panose="020B0502040204020203" pitchFamily="34" charset="0"/>
                        </a:rPr>
                        <a:t>Project duration</a:t>
                      </a:r>
                      <a:endParaRPr lang="en-IN" sz="2400" dirty="0">
                        <a:latin typeface="Bahnschrift SemiLight" panose="020B0502040204020203" pitchFamily="34" charset="0"/>
                      </a:endParaRPr>
                    </a:p>
                  </a:txBody>
                  <a:tcPr/>
                </a:tc>
                <a:tc>
                  <a:txBody>
                    <a:bodyPr/>
                    <a:lstStyle/>
                    <a:p>
                      <a:r>
                        <a:rPr lang="en-IN" sz="2400" dirty="0" smtClean="0">
                          <a:latin typeface="Bahnschrift SemiLight" panose="020B0502040204020203" pitchFamily="34" charset="0"/>
                        </a:rPr>
                        <a:t>6 Months</a:t>
                      </a:r>
                      <a:endParaRPr lang="en-IN" sz="2400" dirty="0">
                        <a:latin typeface="Bahnschrift SemiLight" panose="020B0502040204020203" pitchFamily="34" charset="0"/>
                      </a:endParaRPr>
                    </a:p>
                  </a:txBody>
                  <a:tcPr/>
                </a:tc>
                <a:extLst>
                  <a:ext uri="{0D108BD9-81ED-4DB2-BD59-A6C34878D82A}">
                    <a16:rowId xmlns:a16="http://schemas.microsoft.com/office/drawing/2014/main" val="795317916"/>
                  </a:ext>
                </a:extLst>
              </a:tr>
            </a:tbl>
          </a:graphicData>
        </a:graphic>
      </p:graphicFrame>
    </p:spTree>
    <p:extLst>
      <p:ext uri="{BB962C8B-B14F-4D97-AF65-F5344CB8AC3E}">
        <p14:creationId xmlns:p14="http://schemas.microsoft.com/office/powerpoint/2010/main" val="2390463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4</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71600" y="762000"/>
            <a:ext cx="6781800" cy="584775"/>
          </a:xfrm>
          <a:prstGeom prst="rect">
            <a:avLst/>
          </a:prstGeom>
          <a:noFill/>
        </p:spPr>
        <p:txBody>
          <a:bodyPr wrap="square" rtlCol="0">
            <a:spAutoFit/>
          </a:bodyPr>
          <a:lstStyle/>
          <a:p>
            <a:r>
              <a:rPr lang="en-US" sz="3200" dirty="0"/>
              <a:t>Tools and Technologies </a:t>
            </a:r>
            <a:r>
              <a:rPr lang="en-US" sz="3200" dirty="0" smtClean="0"/>
              <a:t>used</a:t>
            </a:r>
            <a:endParaRPr lang="en-US" sz="3200" dirty="0"/>
          </a:p>
        </p:txBody>
      </p:sp>
      <p:sp>
        <p:nvSpPr>
          <p:cNvPr id="6" name="TextBox 5"/>
          <p:cNvSpPr txBox="1"/>
          <p:nvPr/>
        </p:nvSpPr>
        <p:spPr>
          <a:xfrm>
            <a:off x="685800" y="1981200"/>
            <a:ext cx="3352800" cy="3785652"/>
          </a:xfrm>
          <a:prstGeom prst="rect">
            <a:avLst/>
          </a:prstGeom>
          <a:noFill/>
        </p:spPr>
        <p:txBody>
          <a:bodyPr wrap="square" rtlCol="0">
            <a:spAutoFit/>
          </a:bodyPr>
          <a:lstStyle/>
          <a:p>
            <a:pPr>
              <a:buFont typeface="Wingdings" panose="05000000000000000000" pitchFamily="2" charset="2"/>
              <a:buChar char="Ø"/>
            </a:pPr>
            <a:r>
              <a:rPr lang="en-US" sz="2400" b="1" dirty="0" smtClean="0">
                <a:solidFill>
                  <a:schemeClr val="tx2">
                    <a:lumMod val="50000"/>
                  </a:schemeClr>
                </a:solidFill>
                <a:latin typeface="Bahnschrift SemiLightBahnschrift SemiLight"/>
              </a:rPr>
              <a:t>Tools </a:t>
            </a:r>
            <a:r>
              <a:rPr lang="en-US" sz="2400" b="1" dirty="0">
                <a:solidFill>
                  <a:schemeClr val="tx2">
                    <a:lumMod val="50000"/>
                  </a:schemeClr>
                </a:solidFill>
                <a:latin typeface="Bahnschrift SemiLightBahnschrift SemiLight"/>
              </a:rPr>
              <a:t>:- </a:t>
            </a:r>
          </a:p>
          <a:p>
            <a:pPr lvl="1"/>
            <a:r>
              <a:rPr lang="en-US" sz="2400" b="1" dirty="0" smtClean="0">
                <a:solidFill>
                  <a:schemeClr val="tx2">
                    <a:lumMod val="50000"/>
                  </a:schemeClr>
                </a:solidFill>
                <a:latin typeface="Bahnschrift SemiLightBahnschrift SemiLight"/>
              </a:rPr>
              <a:t>Visual studio code </a:t>
            </a:r>
          </a:p>
          <a:p>
            <a:pPr lvl="1"/>
            <a:r>
              <a:rPr lang="en-US" sz="2400" b="1" dirty="0" smtClean="0">
                <a:solidFill>
                  <a:schemeClr val="tx2">
                    <a:lumMod val="50000"/>
                  </a:schemeClr>
                </a:solidFill>
                <a:latin typeface="Bahnschrift SemiLightBahnschrift SemiLight"/>
              </a:rPr>
              <a:t>Ms Paint</a:t>
            </a:r>
          </a:p>
          <a:p>
            <a:pPr lvl="1"/>
            <a:r>
              <a:rPr lang="en-US" sz="2400" b="1" dirty="0" smtClean="0">
                <a:solidFill>
                  <a:schemeClr val="tx2">
                    <a:lumMod val="50000"/>
                  </a:schemeClr>
                </a:solidFill>
                <a:latin typeface="Bahnschrift SemiLightBahnschrift SemiLight"/>
              </a:rPr>
              <a:t>Ms Paint 3d</a:t>
            </a:r>
          </a:p>
          <a:p>
            <a:pPr lvl="1"/>
            <a:r>
              <a:rPr lang="en-US" sz="2400" b="1" dirty="0" smtClean="0">
                <a:solidFill>
                  <a:schemeClr val="tx2">
                    <a:lumMod val="50000"/>
                  </a:schemeClr>
                </a:solidFill>
                <a:latin typeface="Bahnschrift SemiLightBahnschrift SemiLight"/>
              </a:rPr>
              <a:t>Github</a:t>
            </a:r>
            <a:endParaRPr lang="en-US" sz="2400" b="1" dirty="0">
              <a:solidFill>
                <a:schemeClr val="tx2">
                  <a:lumMod val="50000"/>
                </a:schemeClr>
              </a:solidFill>
              <a:latin typeface="Bahnschrift SemiLightBahnschrift SemiLight"/>
            </a:endParaRPr>
          </a:p>
          <a:p>
            <a:pPr lvl="1"/>
            <a:endParaRPr lang="en-US" sz="2400" b="1" dirty="0">
              <a:solidFill>
                <a:schemeClr val="tx2">
                  <a:lumMod val="50000"/>
                </a:schemeClr>
              </a:solidFill>
              <a:latin typeface="Bahnschrift SemiLightBahnschrift SemiLight"/>
            </a:endParaRPr>
          </a:p>
          <a:p>
            <a:pPr>
              <a:buFont typeface="Wingdings" panose="05000000000000000000" pitchFamily="2" charset="2"/>
              <a:buChar char="Ø"/>
            </a:pPr>
            <a:r>
              <a:rPr lang="en-US" sz="2400" b="1" dirty="0">
                <a:solidFill>
                  <a:schemeClr val="tx2">
                    <a:lumMod val="50000"/>
                  </a:schemeClr>
                </a:solidFill>
                <a:latin typeface="Bahnschrift SemiLightBahnschrift SemiLight"/>
              </a:rPr>
              <a:t>Technologies : </a:t>
            </a:r>
          </a:p>
          <a:p>
            <a:pPr lvl="1"/>
            <a:r>
              <a:rPr lang="en-US" sz="2400" b="1" dirty="0">
                <a:solidFill>
                  <a:schemeClr val="tx2">
                    <a:lumMod val="50000"/>
                  </a:schemeClr>
                </a:solidFill>
                <a:latin typeface="Bahnschrift SemiLightBahnschrift SemiLight"/>
              </a:rPr>
              <a:t> HTML</a:t>
            </a:r>
          </a:p>
          <a:p>
            <a:pPr lvl="1"/>
            <a:r>
              <a:rPr lang="en-US" sz="2400" b="1" dirty="0">
                <a:solidFill>
                  <a:schemeClr val="tx2">
                    <a:lumMod val="50000"/>
                  </a:schemeClr>
                </a:solidFill>
                <a:latin typeface="Bahnschrift SemiLightBahnschrift SemiLight"/>
              </a:rPr>
              <a:t>CSS</a:t>
            </a:r>
          </a:p>
          <a:p>
            <a:pPr lvl="1"/>
            <a:r>
              <a:rPr lang="en-US" sz="2400" b="1" dirty="0">
                <a:solidFill>
                  <a:schemeClr val="tx2">
                    <a:lumMod val="50000"/>
                  </a:schemeClr>
                </a:solidFill>
                <a:latin typeface="Bahnschrift SemiLightBahnschrift SemiLight"/>
              </a:rPr>
              <a:t>JAVA </a:t>
            </a:r>
            <a:r>
              <a:rPr lang="en-US" sz="2400" b="1" dirty="0" smtClean="0">
                <a:solidFill>
                  <a:schemeClr val="tx2">
                    <a:lumMod val="50000"/>
                  </a:schemeClr>
                </a:solidFill>
                <a:latin typeface="Bahnschrift SemiLightBahnschrift SemiLight"/>
              </a:rPr>
              <a:t>SCRIPT</a:t>
            </a:r>
            <a:endParaRPr lang="en-US" sz="2400" b="1" dirty="0">
              <a:solidFill>
                <a:schemeClr val="tx2">
                  <a:lumMod val="50000"/>
                </a:schemeClr>
              </a:solidFill>
              <a:latin typeface="Bahnschrift SemiLightBahnschrift SemiLight"/>
            </a:endParaRPr>
          </a:p>
        </p:txBody>
      </p:sp>
    </p:spTree>
    <p:extLst>
      <p:ext uri="{BB962C8B-B14F-4D97-AF65-F5344CB8AC3E}">
        <p14:creationId xmlns:p14="http://schemas.microsoft.com/office/powerpoint/2010/main" val="24346436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5</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409699" y="471164"/>
            <a:ext cx="6781800" cy="584775"/>
          </a:xfrm>
          <a:prstGeom prst="rect">
            <a:avLst/>
          </a:prstGeom>
          <a:noFill/>
        </p:spPr>
        <p:txBody>
          <a:bodyPr wrap="square" rtlCol="0">
            <a:spAutoFit/>
          </a:bodyPr>
          <a:lstStyle/>
          <a:p>
            <a:r>
              <a:rPr lang="en-US" sz="3200" dirty="0" smtClean="0">
                <a:latin typeface="Bahnschrift SemiLightBahnschrift SemiLight"/>
              </a:rPr>
              <a:t>Derived work</a:t>
            </a:r>
            <a:endParaRPr lang="en-US" sz="3200" dirty="0">
              <a:latin typeface="Bahnschrift SemiLightBahnschrift SemiLight"/>
            </a:endParaRPr>
          </a:p>
        </p:txBody>
      </p:sp>
      <p:sp>
        <p:nvSpPr>
          <p:cNvPr id="14" name="Rectangle 13"/>
          <p:cNvSpPr/>
          <p:nvPr/>
        </p:nvSpPr>
        <p:spPr>
          <a:xfrm>
            <a:off x="1083608" y="1575927"/>
            <a:ext cx="7433983" cy="3539430"/>
          </a:xfrm>
          <a:prstGeom prst="rect">
            <a:avLst/>
          </a:prstGeom>
        </p:spPr>
        <p:txBody>
          <a:bodyPr wrap="square">
            <a:spAutoFit/>
          </a:bodyPr>
          <a:lstStyle/>
          <a:p>
            <a:pPr marL="457200" indent="-457200">
              <a:buFont typeface="Wingdings" panose="05000000000000000000" pitchFamily="2" charset="2"/>
              <a:buChar char="q"/>
            </a:pPr>
            <a:r>
              <a:rPr lang="en-US" sz="2800" dirty="0" smtClean="0">
                <a:latin typeface="Bahnschrift SemiLight"/>
              </a:rPr>
              <a:t>Drashti:</a:t>
            </a:r>
          </a:p>
          <a:p>
            <a:pPr marL="342900" indent="-342900">
              <a:buFont typeface="Arial" panose="020B0604020202020204" pitchFamily="34" charset="0"/>
              <a:buChar char="•"/>
            </a:pPr>
            <a:r>
              <a:rPr lang="en-US" sz="2800" dirty="0" smtClean="0">
                <a:latin typeface="Bahnschrift SemiLight"/>
              </a:rPr>
              <a:t>score tracking logic of stone paper scissors</a:t>
            </a:r>
          </a:p>
          <a:p>
            <a:pPr marL="342900" indent="-342900">
              <a:buFont typeface="Arial" panose="020B0604020202020204" pitchFamily="34" charset="0"/>
              <a:buChar char="•"/>
            </a:pPr>
            <a:r>
              <a:rPr lang="en-US" sz="2800" dirty="0" smtClean="0">
                <a:latin typeface="Bahnschrift SemiLight"/>
              </a:rPr>
              <a:t>rock paper scissors’s javascript</a:t>
            </a:r>
          </a:p>
          <a:p>
            <a:pPr marL="342900" indent="-342900">
              <a:buFont typeface="Arial" panose="020B0604020202020204" pitchFamily="34" charset="0"/>
              <a:buChar char="•"/>
            </a:pPr>
            <a:endParaRPr lang="en-US" sz="2800" dirty="0" smtClean="0">
              <a:latin typeface="Bahnschrift SemiLight"/>
            </a:endParaRPr>
          </a:p>
          <a:p>
            <a:pPr marL="457200" indent="-457200">
              <a:buFont typeface="Wingdings" panose="05000000000000000000" pitchFamily="2" charset="2"/>
              <a:buChar char="q"/>
            </a:pPr>
            <a:r>
              <a:rPr lang="en-US" sz="2800" dirty="0" smtClean="0">
                <a:latin typeface="Bahnschrift SemiLight"/>
              </a:rPr>
              <a:t>shreya:</a:t>
            </a:r>
            <a:endParaRPr lang="en-US" sz="2800" dirty="0">
              <a:latin typeface="Bahnschrift SemiLight"/>
            </a:endParaRPr>
          </a:p>
          <a:p>
            <a:pPr marL="342900" indent="-342900">
              <a:buFont typeface="Arial" panose="020B0604020202020204" pitchFamily="34" charset="0"/>
              <a:buChar char="•"/>
            </a:pPr>
            <a:r>
              <a:rPr lang="en-US" sz="2800" dirty="0">
                <a:latin typeface="Bahnschrift SemiLight"/>
              </a:rPr>
              <a:t>homepage css and layout </a:t>
            </a:r>
          </a:p>
          <a:p>
            <a:pPr marL="342900" indent="-342900">
              <a:buFont typeface="Arial" panose="020B0604020202020204" pitchFamily="34" charset="0"/>
              <a:buChar char="•"/>
            </a:pPr>
            <a:r>
              <a:rPr lang="en-US" sz="2800" dirty="0" smtClean="0">
                <a:latin typeface="Bahnschrift SemiLight"/>
              </a:rPr>
              <a:t>Css of whack a </a:t>
            </a:r>
            <a:r>
              <a:rPr lang="en-US" sz="2800" dirty="0" smtClean="0">
                <a:latin typeface="Bahnschrift SemiLight"/>
              </a:rPr>
              <a:t>mole</a:t>
            </a:r>
          </a:p>
        </p:txBody>
      </p:sp>
    </p:spTree>
    <p:extLst>
      <p:ext uri="{BB962C8B-B14F-4D97-AF65-F5344CB8AC3E}">
        <p14:creationId xmlns:p14="http://schemas.microsoft.com/office/powerpoint/2010/main" val="13975498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6</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71600" y="454156"/>
            <a:ext cx="6781800" cy="584775"/>
          </a:xfrm>
          <a:prstGeom prst="rect">
            <a:avLst/>
          </a:prstGeom>
          <a:noFill/>
        </p:spPr>
        <p:txBody>
          <a:bodyPr wrap="square" rtlCol="0">
            <a:spAutoFit/>
          </a:bodyPr>
          <a:lstStyle/>
          <a:p>
            <a:r>
              <a:rPr lang="en-US" sz="3200" dirty="0" smtClean="0">
                <a:latin typeface="Bahnschrift SemiLightBahnschrift SemiLight"/>
              </a:rPr>
              <a:t>Derived work</a:t>
            </a:r>
            <a:endParaRPr lang="en-US" sz="3200" dirty="0">
              <a:latin typeface="Bahnschrift SemiLightBahnschrift SemiLight"/>
            </a:endParaRPr>
          </a:p>
        </p:txBody>
      </p:sp>
      <p:sp>
        <p:nvSpPr>
          <p:cNvPr id="14" name="Rectangle 13"/>
          <p:cNvSpPr/>
          <p:nvPr/>
        </p:nvSpPr>
        <p:spPr>
          <a:xfrm>
            <a:off x="1066800" y="914400"/>
            <a:ext cx="7907992" cy="6124754"/>
          </a:xfrm>
          <a:prstGeom prst="rect">
            <a:avLst/>
          </a:prstGeom>
        </p:spPr>
        <p:txBody>
          <a:bodyPr wrap="square">
            <a:spAutoFit/>
          </a:bodyPr>
          <a:lstStyle/>
          <a:p>
            <a:endParaRPr lang="en-US" sz="2800" dirty="0">
              <a:latin typeface="Bahnschrift SemiLight"/>
            </a:endParaRPr>
          </a:p>
          <a:p>
            <a:pPr marL="457200" indent="-457200">
              <a:buFont typeface="Wingdings" panose="05000000000000000000" pitchFamily="2" charset="2"/>
              <a:buChar char="q"/>
            </a:pPr>
            <a:r>
              <a:rPr lang="en-US" sz="2800" dirty="0">
                <a:latin typeface="Bahnschrift SemiLight"/>
              </a:rPr>
              <a:t>jinal:</a:t>
            </a:r>
          </a:p>
          <a:p>
            <a:pPr marL="342900" indent="-342900">
              <a:buFont typeface="Arial" panose="020B0604020202020204" pitchFamily="34" charset="0"/>
              <a:buChar char="•"/>
            </a:pPr>
            <a:r>
              <a:rPr lang="en-US" sz="2800" dirty="0">
                <a:latin typeface="Bahnschrift SemiLight"/>
              </a:rPr>
              <a:t>Whack a mole javascript</a:t>
            </a:r>
          </a:p>
          <a:p>
            <a:pPr marL="342900" indent="-342900">
              <a:buFont typeface="Arial" panose="020B0604020202020204" pitchFamily="34" charset="0"/>
              <a:buChar char="•"/>
            </a:pPr>
            <a:r>
              <a:rPr lang="en-US" sz="2800" dirty="0">
                <a:latin typeface="Bahnschrift SemiLight"/>
              </a:rPr>
              <a:t>Images from paint 3d of whack a mole and stone paper scissors</a:t>
            </a:r>
          </a:p>
          <a:p>
            <a:pPr marL="342900" indent="-342900">
              <a:buFont typeface="Arial" panose="020B0604020202020204" pitchFamily="34" charset="0"/>
              <a:buChar char="•"/>
            </a:pPr>
            <a:r>
              <a:rPr lang="en-US" sz="2800" dirty="0">
                <a:latin typeface="Bahnschrift SemiLight"/>
              </a:rPr>
              <a:t>Keyframe of birds in hunting </a:t>
            </a:r>
            <a:r>
              <a:rPr lang="en-US" sz="2800" dirty="0" smtClean="0">
                <a:latin typeface="Bahnschrift SemiLight"/>
              </a:rPr>
              <a:t>birds</a:t>
            </a:r>
          </a:p>
          <a:p>
            <a:pPr marL="342900" indent="-342900">
              <a:buFont typeface="Arial" panose="020B0604020202020204" pitchFamily="34" charset="0"/>
              <a:buChar char="•"/>
            </a:pPr>
            <a:r>
              <a:rPr lang="en-US" sz="2800" dirty="0" smtClean="0">
                <a:latin typeface="Bahnschrift SemiLight"/>
              </a:rPr>
              <a:t>Git</a:t>
            </a:r>
            <a:r>
              <a:rPr lang="en-US" sz="2800" dirty="0">
                <a:latin typeface="Bahnschrift SemiLight"/>
              </a:rPr>
              <a:t>-</a:t>
            </a:r>
            <a:r>
              <a:rPr lang="en-US" sz="2800" dirty="0" smtClean="0">
                <a:latin typeface="Bahnschrift SemiLight"/>
              </a:rPr>
              <a:t>hub management</a:t>
            </a:r>
            <a:endParaRPr lang="en-US" sz="2800" dirty="0">
              <a:latin typeface="Bahnschrift SemiLight"/>
            </a:endParaRPr>
          </a:p>
          <a:p>
            <a:pPr marL="342900" indent="-342900">
              <a:buFont typeface="Arial" panose="020B0604020202020204" pitchFamily="34" charset="0"/>
              <a:buChar char="•"/>
            </a:pPr>
            <a:endParaRPr lang="en-US" sz="2800" dirty="0">
              <a:latin typeface="Bahnschrift SemiLight"/>
            </a:endParaRPr>
          </a:p>
          <a:p>
            <a:pPr marL="457200" indent="-457200">
              <a:buFont typeface="Wingdings" panose="05000000000000000000" pitchFamily="2" charset="2"/>
              <a:buChar char="q"/>
            </a:pPr>
            <a:r>
              <a:rPr lang="en-US" sz="2800" dirty="0">
                <a:latin typeface="Bahnschrift SemiLight"/>
              </a:rPr>
              <a:t>Aasima:</a:t>
            </a:r>
          </a:p>
          <a:p>
            <a:pPr marL="342900" indent="-342900">
              <a:buFont typeface="Arial" panose="020B0604020202020204" pitchFamily="34" charset="0"/>
              <a:buChar char="•"/>
            </a:pPr>
            <a:r>
              <a:rPr lang="en-US" sz="2800" dirty="0">
                <a:latin typeface="Bahnschrift SemiLight"/>
              </a:rPr>
              <a:t>Hunting bird javascript</a:t>
            </a:r>
          </a:p>
          <a:p>
            <a:pPr marL="342900" indent="-342900">
              <a:buFont typeface="Arial" panose="020B0604020202020204" pitchFamily="34" charset="0"/>
              <a:buChar char="•"/>
            </a:pPr>
            <a:r>
              <a:rPr lang="en-US" sz="2800" dirty="0">
                <a:latin typeface="Bahnschrift SemiLight"/>
              </a:rPr>
              <a:t>Logic of appearance of mole and plant</a:t>
            </a:r>
          </a:p>
          <a:p>
            <a:pPr marL="342900" indent="-342900">
              <a:buFont typeface="Arial" panose="020B0604020202020204" pitchFamily="34" charset="0"/>
              <a:buChar char="•"/>
            </a:pPr>
            <a:r>
              <a:rPr lang="en-US" sz="2800" dirty="0">
                <a:latin typeface="Bahnschrift SemiLight"/>
              </a:rPr>
              <a:t>Images from paint 3d of hunting bird and backgrounds</a:t>
            </a:r>
          </a:p>
          <a:p>
            <a:pPr marL="342900" indent="-342900">
              <a:buFont typeface="Arial" panose="020B0604020202020204" pitchFamily="34" charset="0"/>
              <a:buChar char="•"/>
            </a:pPr>
            <a:endParaRPr lang="en-US" sz="2800" dirty="0">
              <a:latin typeface="Bahnschrift SemiLight"/>
            </a:endParaRPr>
          </a:p>
        </p:txBody>
      </p:sp>
    </p:spTree>
    <p:extLst>
      <p:ext uri="{BB962C8B-B14F-4D97-AF65-F5344CB8AC3E}">
        <p14:creationId xmlns:p14="http://schemas.microsoft.com/office/powerpoint/2010/main" val="8155014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7</a:t>
            </a:fld>
            <a:endParaRPr 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04044"/>
            <a:ext cx="1219200" cy="954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524000" y="381000"/>
            <a:ext cx="7010400" cy="646331"/>
          </a:xfrm>
          <a:prstGeom prst="rect">
            <a:avLst/>
          </a:prstGeom>
          <a:noFill/>
        </p:spPr>
        <p:txBody>
          <a:bodyPr wrap="square" rtlCol="0">
            <a:spAutoFit/>
          </a:bodyPr>
          <a:lstStyle/>
          <a:p>
            <a:r>
              <a:rPr lang="en-US" sz="3600" dirty="0" smtClean="0">
                <a:latin typeface="Bahnschrift SemiLight" pitchFamily="34" charset="0"/>
              </a:rPr>
              <a:t>Project description</a:t>
            </a:r>
            <a:endParaRPr lang="en-IN" sz="3600" dirty="0">
              <a:latin typeface="Bahnschrift SemiLight" pitchFamily="34" charset="0"/>
            </a:endParaRPr>
          </a:p>
        </p:txBody>
      </p:sp>
      <p:sp>
        <p:nvSpPr>
          <p:cNvPr id="7" name="TextBox 6"/>
          <p:cNvSpPr txBox="1"/>
          <p:nvPr/>
        </p:nvSpPr>
        <p:spPr>
          <a:xfrm>
            <a:off x="762000" y="1676400"/>
            <a:ext cx="5029200" cy="2862322"/>
          </a:xfrm>
          <a:prstGeom prst="rect">
            <a:avLst/>
          </a:prstGeom>
          <a:noFill/>
        </p:spPr>
        <p:txBody>
          <a:bodyPr wrap="square" rtlCol="0">
            <a:spAutoFit/>
          </a:bodyPr>
          <a:lstStyle/>
          <a:p>
            <a:r>
              <a:rPr lang="en-US" sz="2400" b="1" dirty="0">
                <a:solidFill>
                  <a:schemeClr val="tx2">
                    <a:lumMod val="50000"/>
                  </a:schemeClr>
                </a:solidFill>
              </a:rPr>
              <a:t>“</a:t>
            </a:r>
            <a:r>
              <a:rPr lang="en-US" sz="2400" b="1" dirty="0">
                <a:solidFill>
                  <a:schemeClr val="tx2">
                    <a:lumMod val="50000"/>
                  </a:schemeClr>
                </a:solidFill>
                <a:latin typeface="Bahnschrift SemiLight" pitchFamily="34" charset="0"/>
              </a:rPr>
              <a:t>GAME-O-MENIA”  is an web game with many </a:t>
            </a:r>
            <a:r>
              <a:rPr lang="en-US" sz="2400" b="1" dirty="0" smtClean="0">
                <a:solidFill>
                  <a:schemeClr val="tx2">
                    <a:lumMod val="50000"/>
                  </a:schemeClr>
                </a:solidFill>
                <a:latin typeface="Bahnschrift SemiLight" pitchFamily="34" charset="0"/>
              </a:rPr>
              <a:t>sub-games like :</a:t>
            </a:r>
          </a:p>
          <a:p>
            <a:endParaRPr lang="en-US" sz="2400" b="1" dirty="0" smtClean="0">
              <a:solidFill>
                <a:schemeClr val="tx2">
                  <a:lumMod val="50000"/>
                </a:schemeClr>
              </a:solidFill>
              <a:latin typeface="Bahnschrift SemiLight" pitchFamily="34" charset="0"/>
            </a:endParaRPr>
          </a:p>
          <a:p>
            <a:pPr marL="457200" indent="-457200">
              <a:buFont typeface="+mj-lt"/>
              <a:buAutoNum type="arabicPeriod"/>
            </a:pPr>
            <a:r>
              <a:rPr lang="en-US" sz="2400" b="1" dirty="0" smtClean="0">
                <a:solidFill>
                  <a:schemeClr val="tx2">
                    <a:lumMod val="50000"/>
                  </a:schemeClr>
                </a:solidFill>
                <a:latin typeface="Bahnschrift SemiLight" pitchFamily="34" charset="0"/>
              </a:rPr>
              <a:t>Hunting bird</a:t>
            </a:r>
          </a:p>
          <a:p>
            <a:pPr marL="457200" indent="-457200">
              <a:buFont typeface="+mj-lt"/>
              <a:buAutoNum type="arabicPeriod"/>
            </a:pPr>
            <a:r>
              <a:rPr lang="en-US" sz="2400" b="1" dirty="0" smtClean="0">
                <a:solidFill>
                  <a:schemeClr val="tx2">
                    <a:lumMod val="50000"/>
                  </a:schemeClr>
                </a:solidFill>
                <a:latin typeface="Bahnschrift SemiLight" pitchFamily="34" charset="0"/>
              </a:rPr>
              <a:t>Whack  a mole</a:t>
            </a:r>
          </a:p>
          <a:p>
            <a:pPr marL="457200" indent="-457200">
              <a:buFont typeface="+mj-lt"/>
              <a:buAutoNum type="arabicPeriod"/>
            </a:pPr>
            <a:r>
              <a:rPr lang="en-US" sz="2400" b="1" dirty="0" smtClean="0">
                <a:solidFill>
                  <a:schemeClr val="tx2">
                    <a:lumMod val="50000"/>
                  </a:schemeClr>
                </a:solidFill>
                <a:latin typeface="Bahnschrift SemiLight" pitchFamily="34" charset="0"/>
              </a:rPr>
              <a:t>Stone </a:t>
            </a:r>
            <a:r>
              <a:rPr lang="en-US" sz="2400" b="1" dirty="0">
                <a:solidFill>
                  <a:schemeClr val="tx2">
                    <a:lumMod val="50000"/>
                  </a:schemeClr>
                </a:solidFill>
                <a:latin typeface="Bahnschrift SemiLight" pitchFamily="34" charset="0"/>
              </a:rPr>
              <a:t>paper </a:t>
            </a:r>
            <a:r>
              <a:rPr lang="en-US" sz="2400" b="1" dirty="0" smtClean="0">
                <a:solidFill>
                  <a:schemeClr val="tx2">
                    <a:lumMod val="50000"/>
                  </a:schemeClr>
                </a:solidFill>
                <a:latin typeface="Bahnschrift SemiLight" pitchFamily="34" charset="0"/>
              </a:rPr>
              <a:t>scissor</a:t>
            </a:r>
          </a:p>
          <a:p>
            <a:endParaRPr lang="en-US" dirty="0" smtClean="0">
              <a:latin typeface="Bahnschrift SemiLight" pitchFamily="34" charset="0"/>
            </a:endParaRPr>
          </a:p>
          <a:p>
            <a:endParaRPr lang="en-IN"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400" y="2057400"/>
            <a:ext cx="6705600" cy="3581400"/>
          </a:xfrm>
          <a:prstGeom prst="rect">
            <a:avLst/>
          </a:prstGeom>
        </p:spPr>
      </p:pic>
    </p:spTree>
    <p:extLst>
      <p:ext uri="{BB962C8B-B14F-4D97-AF65-F5344CB8AC3E}">
        <p14:creationId xmlns:p14="http://schemas.microsoft.com/office/powerpoint/2010/main" val="40988649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8</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384300" y="298321"/>
            <a:ext cx="6781800" cy="646331"/>
          </a:xfrm>
          <a:prstGeom prst="rect">
            <a:avLst/>
          </a:prstGeom>
          <a:noFill/>
        </p:spPr>
        <p:txBody>
          <a:bodyPr wrap="square" rtlCol="0">
            <a:spAutoFit/>
          </a:bodyPr>
          <a:lstStyle/>
          <a:p>
            <a:r>
              <a:rPr lang="en-US" sz="3600" dirty="0" smtClean="0">
                <a:latin typeface="Bahnschrift SemiLight"/>
              </a:rPr>
              <a:t>Game Description</a:t>
            </a:r>
          </a:p>
        </p:txBody>
      </p:sp>
      <p:sp>
        <p:nvSpPr>
          <p:cNvPr id="6" name="TextBox 5"/>
          <p:cNvSpPr txBox="1"/>
          <p:nvPr/>
        </p:nvSpPr>
        <p:spPr>
          <a:xfrm>
            <a:off x="2743200" y="1549803"/>
            <a:ext cx="3073400" cy="584775"/>
          </a:xfrm>
          <a:prstGeom prst="rect">
            <a:avLst/>
          </a:prstGeom>
          <a:noFill/>
        </p:spPr>
        <p:txBody>
          <a:bodyPr wrap="square" rtlCol="0">
            <a:spAutoFit/>
          </a:bodyPr>
          <a:lstStyle/>
          <a:p>
            <a:r>
              <a:rPr lang="en-US" sz="3200" b="1" u="sng" dirty="0" smtClean="0">
                <a:latin typeface="Bahnschrift SemiLight"/>
              </a:rPr>
              <a:t>1)Hunting bird</a:t>
            </a:r>
            <a:endParaRPr lang="en-US" sz="3200" b="1" u="sng" dirty="0">
              <a:latin typeface="Bahnschrift SemiLight"/>
            </a:endParaRPr>
          </a:p>
        </p:txBody>
      </p:sp>
      <p:sp>
        <p:nvSpPr>
          <p:cNvPr id="7" name="TextBox 6"/>
          <p:cNvSpPr txBox="1"/>
          <p:nvPr/>
        </p:nvSpPr>
        <p:spPr>
          <a:xfrm>
            <a:off x="304800" y="2438400"/>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Bahnschrift SemiLight"/>
              </a:rPr>
              <a:t>Introduction</a:t>
            </a:r>
            <a:endParaRPr lang="en-US" sz="2400" dirty="0">
              <a:latin typeface="Bahnschrift SemiLightBahnschrift SemiLight"/>
            </a:endParaRPr>
          </a:p>
        </p:txBody>
      </p:sp>
      <p:sp>
        <p:nvSpPr>
          <p:cNvPr id="8" name="TextBox 7"/>
          <p:cNvSpPr txBox="1"/>
          <p:nvPr/>
        </p:nvSpPr>
        <p:spPr>
          <a:xfrm>
            <a:off x="177800" y="3200400"/>
            <a:ext cx="7797800" cy="3046988"/>
          </a:xfrm>
          <a:prstGeom prst="rect">
            <a:avLst/>
          </a:prstGeom>
          <a:noFill/>
        </p:spPr>
        <p:txBody>
          <a:bodyPr wrap="square" rtlCol="0">
            <a:spAutoFit/>
          </a:bodyPr>
          <a:lstStyle/>
          <a:p>
            <a:pPr marL="342900" indent="-342900">
              <a:buFont typeface="Arial" pitchFamily="34" charset="0"/>
              <a:buChar char="•"/>
            </a:pPr>
            <a:r>
              <a:rPr lang="en-US" sz="2400" dirty="0" smtClean="0">
                <a:latin typeface="Bahnschrift SemiLightBahnschrift SemiLight"/>
              </a:rPr>
              <a:t>Welcome </a:t>
            </a:r>
            <a:r>
              <a:rPr lang="en-US" sz="2400" dirty="0">
                <a:latin typeface="Bahnschrift SemiLightBahnschrift SemiLight"/>
              </a:rPr>
              <a:t>to Hunting Bird Game</a:t>
            </a:r>
            <a:r>
              <a:rPr lang="en-US" sz="2400" dirty="0" smtClean="0">
                <a:latin typeface="Bahnschrift SemiLightBahnschrift SemiLight"/>
              </a:rPr>
              <a:t>!</a:t>
            </a:r>
          </a:p>
          <a:p>
            <a:pPr marL="342900" indent="-342900">
              <a:buFont typeface="Arial" pitchFamily="34" charset="0"/>
              <a:buChar char="•"/>
            </a:pPr>
            <a:r>
              <a:rPr lang="en-US" sz="2400" dirty="0" smtClean="0">
                <a:latin typeface="Bahnschrift SemiLightBahnschrift SemiLight"/>
              </a:rPr>
              <a:t>Hunting </a:t>
            </a:r>
            <a:r>
              <a:rPr lang="en-US" sz="2400" dirty="0">
                <a:latin typeface="Bahnschrift SemiLightBahnschrift SemiLight"/>
              </a:rPr>
              <a:t>Bird is a shooting game in which players have to shoot down the birds that appear on the screen.</a:t>
            </a:r>
            <a:br>
              <a:rPr lang="en-US" sz="2400" dirty="0">
                <a:latin typeface="Bahnschrift SemiLightBahnschrift SemiLight"/>
              </a:rPr>
            </a:br>
            <a:r>
              <a:rPr lang="en-US" sz="2400" dirty="0" smtClean="0">
                <a:latin typeface="Bahnschrift SemiLightBahnschrift SemiLight"/>
              </a:rPr>
              <a:t>This </a:t>
            </a:r>
            <a:r>
              <a:rPr lang="en-US" sz="2400" dirty="0">
                <a:latin typeface="Bahnschrift SemiLightBahnschrift SemiLight"/>
              </a:rPr>
              <a:t>game is designed to test your shooting skills.</a:t>
            </a:r>
            <a:br>
              <a:rPr lang="en-US" sz="2400" dirty="0">
                <a:latin typeface="Bahnschrift SemiLightBahnschrift SemiLight"/>
              </a:rPr>
            </a:br>
            <a:r>
              <a:rPr lang="en-US" sz="2400" dirty="0" smtClean="0">
                <a:latin typeface="Bahnschrift SemiLightBahnschrift SemiLight"/>
              </a:rPr>
              <a:t>With </a:t>
            </a:r>
            <a:r>
              <a:rPr lang="en-US" sz="2400" dirty="0">
                <a:latin typeface="Bahnschrift SemiLightBahnschrift SemiLight"/>
              </a:rPr>
              <a:t>each successful shot, the player is rewarded with points.</a:t>
            </a:r>
            <a:br>
              <a:rPr lang="en-US" sz="2400" dirty="0">
                <a:latin typeface="Bahnschrift SemiLightBahnschrift SemiLight"/>
              </a:rPr>
            </a:br>
            <a:endParaRPr lang="en-US" sz="2400" dirty="0">
              <a:latin typeface="Bahnschrift SemiLightBahnschrift SemiLight"/>
            </a:endParaRPr>
          </a:p>
        </p:txBody>
      </p:sp>
    </p:spTree>
    <p:extLst>
      <p:ext uri="{BB962C8B-B14F-4D97-AF65-F5344CB8AC3E}">
        <p14:creationId xmlns:p14="http://schemas.microsoft.com/office/powerpoint/2010/main" val="31987147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Department of Computer Science </a:t>
            </a:r>
            <a:endParaRPr lang="en-US" dirty="0"/>
          </a:p>
        </p:txBody>
      </p:sp>
      <p:sp>
        <p:nvSpPr>
          <p:cNvPr id="3" name="Slide Number Placeholder 2"/>
          <p:cNvSpPr>
            <a:spLocks noGrp="1"/>
          </p:cNvSpPr>
          <p:nvPr>
            <p:ph type="sldNum" sz="quarter" idx="12"/>
          </p:nvPr>
        </p:nvSpPr>
        <p:spPr/>
        <p:txBody>
          <a:bodyPr/>
          <a:lstStyle/>
          <a:p>
            <a:fld id="{4EE46D15-3898-4B85-9369-B7C77A63AF05}" type="slidenum">
              <a:rPr lang="en-US" smtClean="0"/>
              <a:t>9</a:t>
            </a:fld>
            <a:endParaRPr lang="en-US" dirty="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204044"/>
            <a:ext cx="1066800" cy="83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635000" y="2438400"/>
            <a:ext cx="7480300" cy="3416320"/>
          </a:xfrm>
          <a:prstGeom prst="rect">
            <a:avLst/>
          </a:prstGeom>
          <a:noFill/>
        </p:spPr>
        <p:txBody>
          <a:bodyPr wrap="square" rtlCol="0">
            <a:spAutoFit/>
          </a:bodyPr>
          <a:lstStyle/>
          <a:p>
            <a:pPr marL="342900" indent="-342900">
              <a:buFont typeface="Arial" pitchFamily="34" charset="0"/>
              <a:buChar char="•"/>
            </a:pPr>
            <a:r>
              <a:rPr lang="en-US" sz="2400" dirty="0" smtClean="0">
                <a:latin typeface="Calibri (Body)Bahnschrift SemiLight"/>
              </a:rPr>
              <a:t>When </a:t>
            </a:r>
            <a:r>
              <a:rPr lang="en-US" sz="2400" dirty="0">
                <a:latin typeface="Calibri (Body)Bahnschrift SemiLight"/>
              </a:rPr>
              <a:t>a user shoots the ordinary bird, the user will get </a:t>
            </a:r>
            <a:r>
              <a:rPr lang="en-US" sz="2400" dirty="0" smtClean="0">
                <a:latin typeface="Calibri (Body)Bahnschrift SemiLight"/>
              </a:rPr>
              <a:t>1 </a:t>
            </a:r>
            <a:r>
              <a:rPr lang="en-US" sz="2400" dirty="0">
                <a:latin typeface="Calibri (Body)Bahnschrift SemiLight"/>
              </a:rPr>
              <a:t>points, and when the user shoots the bonus bird, the user will get </a:t>
            </a:r>
            <a:r>
              <a:rPr lang="en-US" sz="2400" dirty="0">
                <a:latin typeface="Calibri (Body)Bahnschrift SemiLight"/>
              </a:rPr>
              <a:t>5</a:t>
            </a:r>
            <a:r>
              <a:rPr lang="en-US" sz="2400" dirty="0" smtClean="0">
                <a:latin typeface="Calibri (Body)Bahnschrift SemiLight"/>
              </a:rPr>
              <a:t> </a:t>
            </a:r>
            <a:r>
              <a:rPr lang="en-US" sz="2400" dirty="0">
                <a:latin typeface="Calibri (Body)Bahnschrift SemiLight"/>
              </a:rPr>
              <a:t>points</a:t>
            </a:r>
            <a:r>
              <a:rPr lang="en-US" sz="2400" dirty="0" smtClean="0">
                <a:latin typeface="Calibri (Body)Bahnschrift SemiLight"/>
              </a:rPr>
              <a:t>. </a:t>
            </a:r>
            <a:r>
              <a:rPr lang="en-US" sz="2400" dirty="0">
                <a:latin typeface="Calibri (Body)Bahnschrift SemiLight"/>
              </a:rPr>
              <a:t>If the user misses the shot, the score will </a:t>
            </a:r>
            <a:r>
              <a:rPr lang="en-US" sz="2400" dirty="0" smtClean="0">
                <a:latin typeface="Calibri (Body)Bahnschrift SemiLight"/>
              </a:rPr>
              <a:t>decrease </a:t>
            </a:r>
            <a:r>
              <a:rPr lang="en-US" sz="2400" dirty="0">
                <a:latin typeface="Calibri (Body)Bahnschrift SemiLight"/>
              </a:rPr>
              <a:t>by 1  </a:t>
            </a:r>
            <a:r>
              <a:rPr lang="en-US" sz="2400" dirty="0" smtClean="0">
                <a:latin typeface="Calibri (Body)Bahnschrift SemiLight"/>
              </a:rPr>
              <a:t>point.</a:t>
            </a:r>
          </a:p>
          <a:p>
            <a:pPr marL="342900" indent="-342900">
              <a:buFont typeface="Arial" pitchFamily="34" charset="0"/>
              <a:buChar char="•"/>
            </a:pPr>
            <a:r>
              <a:rPr lang="en-US" sz="2400" dirty="0" smtClean="0">
                <a:latin typeface="Calibri (Body)Bahnschrift SemiLight"/>
              </a:rPr>
              <a:t>The </a:t>
            </a:r>
            <a:r>
              <a:rPr lang="en-US" sz="2400" dirty="0">
                <a:latin typeface="Calibri (Body)Bahnschrift SemiLight"/>
              </a:rPr>
              <a:t>goal of the game is to shoot as many birds as possible in 30 seconds</a:t>
            </a:r>
            <a:r>
              <a:rPr lang="en-US" sz="2400" dirty="0" smtClean="0">
                <a:latin typeface="Calibri (Body)Bahnschrift SemiLight"/>
              </a:rPr>
              <a:t>.</a:t>
            </a:r>
          </a:p>
          <a:p>
            <a:pPr marL="342900" indent="-342900">
              <a:buFont typeface="Arial" pitchFamily="34" charset="0"/>
              <a:buChar char="•"/>
            </a:pPr>
            <a:r>
              <a:rPr lang="en-US" sz="2400" dirty="0">
                <a:latin typeface="Calibri (Body)Bahnschrift SemiLight"/>
              </a:rPr>
              <a:t> The </a:t>
            </a:r>
            <a:r>
              <a:rPr lang="en-US" sz="2400" dirty="0" smtClean="0">
                <a:latin typeface="Calibri (Body)Bahnschrift SemiLight"/>
              </a:rPr>
              <a:t>counter </a:t>
            </a:r>
            <a:r>
              <a:rPr lang="en-US" sz="2400" dirty="0">
                <a:latin typeface="Calibri (Body)Bahnschrift SemiLight"/>
              </a:rPr>
              <a:t>shows how many targets you hit in the 30 seconds</a:t>
            </a:r>
            <a:r>
              <a:rPr lang="en-US" sz="2400" dirty="0" smtClean="0">
                <a:latin typeface="Calibri (Body)Bahnschrift SemiLight"/>
              </a:rPr>
              <a:t>.</a:t>
            </a:r>
          </a:p>
          <a:p>
            <a:pPr marL="342900" indent="-342900">
              <a:buFont typeface="Arial" pitchFamily="34" charset="0"/>
              <a:buChar char="•"/>
            </a:pPr>
            <a:r>
              <a:rPr lang="en-US" sz="2400" dirty="0">
                <a:latin typeface="Calibri (Body)Bahnschrift SemiLight"/>
              </a:rPr>
              <a:t> There is no limit </a:t>
            </a:r>
            <a:r>
              <a:rPr lang="en-US" sz="2400" dirty="0" smtClean="0">
                <a:latin typeface="Calibri (Body)Bahnschrift SemiLight"/>
              </a:rPr>
              <a:t>in </a:t>
            </a:r>
            <a:r>
              <a:rPr lang="en-US" sz="2400" dirty="0">
                <a:latin typeface="Calibri (Body)Bahnschrift SemiLight"/>
              </a:rPr>
              <a:t>bullets</a:t>
            </a:r>
            <a:endParaRPr lang="en-US" sz="2400" b="1" u="sng" dirty="0">
              <a:latin typeface="Calibri (Body)Bahnschrift SemiLight"/>
            </a:endParaRPr>
          </a:p>
        </p:txBody>
      </p:sp>
      <p:sp>
        <p:nvSpPr>
          <p:cNvPr id="7" name="TextBox 6"/>
          <p:cNvSpPr txBox="1"/>
          <p:nvPr/>
        </p:nvSpPr>
        <p:spPr>
          <a:xfrm>
            <a:off x="647700" y="1666775"/>
            <a:ext cx="5029200" cy="461665"/>
          </a:xfrm>
          <a:prstGeom prst="rect">
            <a:avLst/>
          </a:prstGeom>
          <a:noFill/>
        </p:spPr>
        <p:txBody>
          <a:bodyPr wrap="square" rtlCol="0">
            <a:spAutoFit/>
          </a:bodyPr>
          <a:lstStyle/>
          <a:p>
            <a:pPr marL="342900" indent="-342900">
              <a:buFont typeface="Wingdings" pitchFamily="2" charset="2"/>
              <a:buChar char="q"/>
            </a:pPr>
            <a:r>
              <a:rPr lang="en-US" sz="2400" dirty="0" smtClean="0">
                <a:latin typeface="Bahnschrift SemiLight"/>
              </a:rPr>
              <a:t>Introduction</a:t>
            </a:r>
            <a:endParaRPr lang="en-US" sz="2400" dirty="0">
              <a:latin typeface="Bahnschrift SemiLight"/>
            </a:endParaRPr>
          </a:p>
        </p:txBody>
      </p:sp>
      <p:sp>
        <p:nvSpPr>
          <p:cNvPr id="8" name="TextBox 7"/>
          <p:cNvSpPr txBox="1"/>
          <p:nvPr/>
        </p:nvSpPr>
        <p:spPr>
          <a:xfrm>
            <a:off x="-228600" y="7239000"/>
            <a:ext cx="7797800" cy="830997"/>
          </a:xfrm>
          <a:prstGeom prst="rect">
            <a:avLst/>
          </a:prstGeom>
          <a:noFill/>
        </p:spPr>
        <p:txBody>
          <a:bodyPr wrap="square" rtlCol="0">
            <a:spAutoFit/>
          </a:bodyPr>
          <a:lstStyle/>
          <a:p>
            <a:r>
              <a:rPr lang="en-US" sz="2400" dirty="0"/>
              <a:t/>
            </a:r>
            <a:br>
              <a:rPr lang="en-US" sz="2400" dirty="0"/>
            </a:br>
            <a:endParaRPr lang="en-US" sz="2400" dirty="0">
              <a:latin typeface="Bahnschrift SemiLight"/>
            </a:endParaRPr>
          </a:p>
        </p:txBody>
      </p:sp>
      <p:sp>
        <p:nvSpPr>
          <p:cNvPr id="13" name="TextBox 12"/>
          <p:cNvSpPr txBox="1"/>
          <p:nvPr/>
        </p:nvSpPr>
        <p:spPr>
          <a:xfrm>
            <a:off x="1447800" y="329099"/>
            <a:ext cx="4229100" cy="584775"/>
          </a:xfrm>
          <a:prstGeom prst="rect">
            <a:avLst/>
          </a:prstGeom>
          <a:noFill/>
        </p:spPr>
        <p:txBody>
          <a:bodyPr wrap="square" rtlCol="0">
            <a:spAutoFit/>
          </a:bodyPr>
          <a:lstStyle/>
          <a:p>
            <a:r>
              <a:rPr lang="en-US" sz="3200" b="1" u="sng" dirty="0" smtClean="0">
                <a:solidFill>
                  <a:schemeClr val="bg1">
                    <a:lumMod val="75000"/>
                  </a:schemeClr>
                </a:solidFill>
                <a:latin typeface="Bahnschrift SemiLight"/>
              </a:rPr>
              <a:t>Hunting bird(cont.)</a:t>
            </a:r>
            <a:endParaRPr lang="en-US" sz="3200" b="1" u="sng" dirty="0">
              <a:solidFill>
                <a:schemeClr val="bg1">
                  <a:lumMod val="75000"/>
                </a:schemeClr>
              </a:solidFill>
              <a:latin typeface="Bahnschrift SemiLight"/>
            </a:endParaRPr>
          </a:p>
        </p:txBody>
      </p:sp>
    </p:spTree>
    <p:extLst>
      <p:ext uri="{BB962C8B-B14F-4D97-AF65-F5344CB8AC3E}">
        <p14:creationId xmlns:p14="http://schemas.microsoft.com/office/powerpoint/2010/main" val="87124571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706</TotalTime>
  <Words>1285</Words>
  <Application>Microsoft Office PowerPoint</Application>
  <PresentationFormat>On-screen Show (4:3)</PresentationFormat>
  <Paragraphs>239</Paragraphs>
  <Slides>28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ＭＳ Ｐゴシック</vt:lpstr>
      <vt:lpstr>Arial</vt:lpstr>
      <vt:lpstr>Bahnschrift SemiLight</vt:lpstr>
      <vt:lpstr>Bahnschrift SemiLightBahnschrift SemiLight</vt:lpstr>
      <vt:lpstr>Calibri</vt:lpstr>
      <vt:lpstr>Calibri (Body)Bahnschrift SemiLight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Khyati Rami</dc:creator>
  <cp:lastModifiedBy>Aasima Mansuri</cp:lastModifiedBy>
  <cp:revision>120</cp:revision>
  <dcterms:created xsi:type="dcterms:W3CDTF">2019-12-05T09:02:25Z</dcterms:created>
  <dcterms:modified xsi:type="dcterms:W3CDTF">2023-12-12T08:44:10Z</dcterms:modified>
</cp:coreProperties>
</file>

<file path=docProps/thumbnail.jpeg>
</file>